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6"/>
  </p:notesMasterIdLst>
  <p:sldIdLst>
    <p:sldId id="287" r:id="rId2"/>
    <p:sldId id="286" r:id="rId3"/>
    <p:sldId id="288" r:id="rId4"/>
    <p:sldId id="289" r:id="rId5"/>
    <p:sldId id="290" r:id="rId6"/>
    <p:sldId id="292" r:id="rId7"/>
    <p:sldId id="306" r:id="rId8"/>
    <p:sldId id="291" r:id="rId9"/>
    <p:sldId id="305" r:id="rId10"/>
    <p:sldId id="294" r:id="rId11"/>
    <p:sldId id="304" r:id="rId12"/>
    <p:sldId id="309" r:id="rId13"/>
    <p:sldId id="293" r:id="rId14"/>
    <p:sldId id="28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orntpage" id="{385AB0F9-BE63-AC44-AF4D-B6742B63A2E0}">
          <p14:sldIdLst>
            <p14:sldId id="287"/>
            <p14:sldId id="286"/>
            <p14:sldId id="288"/>
            <p14:sldId id="289"/>
            <p14:sldId id="290"/>
            <p14:sldId id="292"/>
            <p14:sldId id="306"/>
            <p14:sldId id="291"/>
            <p14:sldId id="305"/>
            <p14:sldId id="294"/>
            <p14:sldId id="304"/>
            <p14:sldId id="309"/>
            <p14:sldId id="293"/>
          </p14:sldIdLst>
        </p14:section>
        <p14:section name="Vervolg pagina" id="{CB2DCE63-F924-5F45-B0F3-F20622117C7F}">
          <p14:sldIdLst>
            <p14:sldId id="283"/>
          </p14:sldIdLst>
        </p14:section>
        <p14:section name="Watermerk" id="{1623D853-F832-F14A-A67D-B990FAB163EE}">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0F15"/>
    <a:srgbClr val="51B8BD"/>
    <a:srgbClr val="44929F"/>
    <a:srgbClr val="4F5277"/>
    <a:srgbClr val="696B9E"/>
    <a:srgbClr val="FFFFFF"/>
    <a:srgbClr val="564D50"/>
    <a:srgbClr val="871914"/>
    <a:srgbClr val="AA2189"/>
    <a:srgbClr val="36B2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7" autoAdjust="0"/>
    <p:restoredTop sz="95524" autoAdjust="0"/>
  </p:normalViewPr>
  <p:slideViewPr>
    <p:cSldViewPr snapToGrid="0" snapToObjects="1">
      <p:cViewPr varScale="1">
        <p:scale>
          <a:sx n="82" d="100"/>
          <a:sy n="82" d="100"/>
        </p:scale>
        <p:origin x="629"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9" d="100"/>
          <a:sy n="99" d="100"/>
        </p:scale>
        <p:origin x="427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2C0D57-F3AE-F64D-9F3A-B9241C014742}" type="datetimeFigureOut">
              <a:rPr lang="en-US" smtClean="0"/>
              <a:t>4/17/2024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AB75F3-E4FC-4643-B560-B908E4B1A75F}" type="slidenum">
              <a:rPr lang="en-US" smtClean="0"/>
              <a:t>‹#›</a:t>
            </a:fld>
            <a:endParaRPr lang="en-US"/>
          </a:p>
        </p:txBody>
      </p:sp>
    </p:spTree>
    <p:extLst>
      <p:ext uri="{BB962C8B-B14F-4D97-AF65-F5344CB8AC3E}">
        <p14:creationId xmlns:p14="http://schemas.microsoft.com/office/powerpoint/2010/main" val="1630290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png"/><Relationship Id="rId3" Type="http://schemas.openxmlformats.org/officeDocument/2006/relationships/hyperlink" Target="https://www.boschman.nl/contact/" TargetMode="External"/><Relationship Id="rId7" Type="http://schemas.openxmlformats.org/officeDocument/2006/relationships/hyperlink" Target="mailto:info@boschman.nl" TargetMode="External"/><Relationship Id="rId12" Type="http://schemas.openxmlformats.org/officeDocument/2006/relationships/hyperlink" Target="https://www.youtube.com/channel/UC9MI8GyYqagR7AQQG7OBIjg?view_as=subscriber" TargetMode="External"/><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9.png"/><Relationship Id="rId5" Type="http://schemas.openxmlformats.org/officeDocument/2006/relationships/hyperlink" Target="https://www.linkedin.com/company/boschman-technologies-b-v-/" TargetMode="External"/><Relationship Id="rId10" Type="http://schemas.openxmlformats.org/officeDocument/2006/relationships/hyperlink" Target="http://www.boschman.nl/" TargetMode="External"/><Relationship Id="rId4" Type="http://schemas.openxmlformats.org/officeDocument/2006/relationships/image" Target="../media/image5.png"/><Relationship Id="rId9"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P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1839737-801D-4CB4-9AF6-22ED7217435C}"/>
              </a:ext>
            </a:extLst>
          </p:cNvPr>
          <p:cNvPicPr>
            <a:picLocks noChangeAspect="1"/>
          </p:cNvPicPr>
          <p:nvPr userDrawn="1"/>
        </p:nvPicPr>
        <p:blipFill>
          <a:blip r:embed="rId2"/>
          <a:stretch>
            <a:fillRect/>
          </a:stretch>
        </p:blipFill>
        <p:spPr>
          <a:xfrm>
            <a:off x="0" y="1714"/>
            <a:ext cx="12192000" cy="6856286"/>
          </a:xfrm>
          <a:prstGeom prst="rect">
            <a:avLst/>
          </a:prstGeom>
        </p:spPr>
      </p:pic>
      <p:sp>
        <p:nvSpPr>
          <p:cNvPr id="6" name="Text Placeholder 5">
            <a:extLst>
              <a:ext uri="{FF2B5EF4-FFF2-40B4-BE49-F238E27FC236}">
                <a16:creationId xmlns:a16="http://schemas.microsoft.com/office/drawing/2014/main" id="{742CFCF4-9673-48AC-8008-D34740AE6428}"/>
              </a:ext>
            </a:extLst>
          </p:cNvPr>
          <p:cNvSpPr>
            <a:spLocks noGrp="1"/>
          </p:cNvSpPr>
          <p:nvPr>
            <p:ph type="body" sz="quarter" idx="10" hasCustomPrompt="1"/>
          </p:nvPr>
        </p:nvSpPr>
        <p:spPr>
          <a:xfrm>
            <a:off x="1737360" y="2897784"/>
            <a:ext cx="8191906" cy="1369416"/>
          </a:xfrm>
        </p:spPr>
        <p:txBody>
          <a:bodyPr>
            <a:normAutofit/>
          </a:bodyPr>
          <a:lstStyle>
            <a:lvl1pPr marL="0" indent="0" algn="ctr">
              <a:buNone/>
              <a:defRPr sz="4000">
                <a:solidFill>
                  <a:schemeClr val="bg1"/>
                </a:solidFill>
              </a:defRPr>
            </a:lvl1pPr>
            <a:lvl2pPr algn="ctr">
              <a:defRPr sz="3600">
                <a:solidFill>
                  <a:schemeClr val="bg1"/>
                </a:solidFill>
              </a:defRPr>
            </a:lvl2pPr>
            <a:lvl3pPr algn="ctr">
              <a:defRPr sz="3200">
                <a:solidFill>
                  <a:schemeClr val="bg1"/>
                </a:solidFill>
              </a:defRPr>
            </a:lvl3pPr>
            <a:lvl4pPr algn="ctr">
              <a:defRPr sz="2800">
                <a:solidFill>
                  <a:schemeClr val="bg1"/>
                </a:solidFill>
              </a:defRPr>
            </a:lvl4pPr>
            <a:lvl5pPr algn="ctr">
              <a:defRPr sz="2800">
                <a:solidFill>
                  <a:schemeClr val="bg1"/>
                </a:solidFill>
              </a:defRPr>
            </a:lvl5pPr>
          </a:lstStyle>
          <a:p>
            <a:pPr lvl="0">
              <a:lnSpc>
                <a:spcPct val="100000"/>
              </a:lnSpc>
              <a:spcBef>
                <a:spcPts val="0"/>
              </a:spcBef>
              <a:defRPr/>
            </a:pPr>
            <a:r>
              <a:rPr lang="en-US" dirty="0">
                <a:solidFill>
                  <a:prstClr val="white"/>
                </a:solidFill>
              </a:rPr>
              <a:t>Presentation Title</a:t>
            </a:r>
          </a:p>
          <a:p>
            <a:pPr lvl="0">
              <a:lnSpc>
                <a:spcPct val="100000"/>
              </a:lnSpc>
              <a:spcBef>
                <a:spcPts val="0"/>
              </a:spcBef>
              <a:defRPr/>
            </a:pPr>
            <a:endParaRPr lang="en-US" sz="2400" dirty="0">
              <a:solidFill>
                <a:prstClr val="white"/>
              </a:solidFill>
            </a:endParaRPr>
          </a:p>
        </p:txBody>
      </p:sp>
      <p:sp>
        <p:nvSpPr>
          <p:cNvPr id="10" name="Title 9">
            <a:extLst>
              <a:ext uri="{FF2B5EF4-FFF2-40B4-BE49-F238E27FC236}">
                <a16:creationId xmlns:a16="http://schemas.microsoft.com/office/drawing/2014/main" id="{89A677DA-D41C-4294-BF1D-7EEE00AB558A}"/>
              </a:ext>
            </a:extLst>
          </p:cNvPr>
          <p:cNvSpPr>
            <a:spLocks noGrp="1"/>
          </p:cNvSpPr>
          <p:nvPr>
            <p:ph type="title" hasCustomPrompt="1"/>
          </p:nvPr>
        </p:nvSpPr>
        <p:spPr>
          <a:xfrm>
            <a:off x="2624204" y="4685914"/>
            <a:ext cx="6418217" cy="801823"/>
          </a:xfr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kumimoji="0" lang="en-US" sz="1800" b="0" i="0" u="none" strike="noStrike" kern="1200" cap="none" spc="0" normalizeH="0" baseline="0" noProof="0">
                <a:ln>
                  <a:noFill/>
                </a:ln>
                <a:solidFill>
                  <a:prstClr val="white"/>
                </a:solidFill>
                <a:effectLst/>
                <a:uLnTx/>
                <a:uFillTx/>
                <a:latin typeface="Calibri" panose="020F050202020403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[Date]</a:t>
            </a:r>
            <a:b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[Name]</a:t>
            </a:r>
          </a:p>
        </p:txBody>
      </p:sp>
      <p:sp>
        <p:nvSpPr>
          <p:cNvPr id="7" name="TextBox 6">
            <a:extLst>
              <a:ext uri="{FF2B5EF4-FFF2-40B4-BE49-F238E27FC236}">
                <a16:creationId xmlns:a16="http://schemas.microsoft.com/office/drawing/2014/main" id="{CF0C60B0-C2C9-3146-B6F0-95BBA60BE04A}"/>
              </a:ext>
            </a:extLst>
          </p:cNvPr>
          <p:cNvSpPr txBox="1"/>
          <p:nvPr userDrawn="1"/>
        </p:nvSpPr>
        <p:spPr>
          <a:xfrm>
            <a:off x="9929265" y="6644413"/>
            <a:ext cx="1721512" cy="215444"/>
          </a:xfrm>
          <a:prstGeom prst="rect">
            <a:avLst/>
          </a:prstGeom>
          <a:noFill/>
        </p:spPr>
        <p:txBody>
          <a:bodyPr wrap="square" rtlCol="0">
            <a:spAutoFit/>
          </a:bodyPr>
          <a:lstStyle/>
          <a:p>
            <a:pPr algn="ctr"/>
            <a:r>
              <a:rPr lang="en-US" sz="750" spc="0" dirty="0">
                <a:solidFill>
                  <a:srgbClr val="FFFFFF"/>
                </a:solidFill>
              </a:rPr>
              <a:t>PRIVILEGED AND CONFIDENTIAL</a:t>
            </a:r>
            <a:endParaRPr lang="en-GB" sz="750" spc="0" dirty="0">
              <a:solidFill>
                <a:srgbClr val="FFFFFF"/>
              </a:solidFill>
            </a:endParaRPr>
          </a:p>
        </p:txBody>
      </p:sp>
    </p:spTree>
    <p:extLst>
      <p:ext uri="{BB962C8B-B14F-4D97-AF65-F5344CB8AC3E}">
        <p14:creationId xmlns:p14="http://schemas.microsoft.com/office/powerpoint/2010/main" val="4014514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sp>
        <p:nvSpPr>
          <p:cNvPr id="2" name="Title 1"/>
          <p:cNvSpPr>
            <a:spLocks noGrp="1"/>
          </p:cNvSpPr>
          <p:nvPr>
            <p:ph type="title"/>
          </p:nvPr>
        </p:nvSpPr>
        <p:spPr>
          <a:xfrm>
            <a:off x="784224" y="365125"/>
            <a:ext cx="10623550" cy="504305"/>
          </a:xfrm>
        </p:spPr>
        <p:txBody>
          <a:bodyPr>
            <a:noAutofit/>
          </a:bodyPr>
          <a:lstStyle>
            <a:lvl1pPr algn="l" defTabSz="914400" rtl="0" eaLnBrk="1" latinLnBrk="0" hangingPunct="1">
              <a:lnSpc>
                <a:spcPct val="90000"/>
              </a:lnSpc>
              <a:spcBef>
                <a:spcPct val="0"/>
              </a:spcBef>
              <a:buNone/>
              <a:defRPr lang="en-US" sz="3200" b="1" kern="1200" dirty="0">
                <a:solidFill>
                  <a:srgbClr val="C00000"/>
                </a:solidFill>
                <a:latin typeface="+mj-lt"/>
                <a:ea typeface="+mj-ea"/>
                <a:cs typeface="+mj-cs"/>
              </a:defRPr>
            </a:lvl1pPr>
          </a:lstStyle>
          <a:p>
            <a:r>
              <a:rPr lang="en-US"/>
              <a:t>Click to edit Master title style</a:t>
            </a:r>
            <a:endParaRPr lang="en-US" dirty="0"/>
          </a:p>
        </p:txBody>
      </p:sp>
      <p:sp>
        <p:nvSpPr>
          <p:cNvPr id="3" name="Content Placeholder 2"/>
          <p:cNvSpPr>
            <a:spLocks noGrp="1"/>
          </p:cNvSpPr>
          <p:nvPr>
            <p:ph idx="1" hasCustomPrompt="1"/>
          </p:nvPr>
        </p:nvSpPr>
        <p:spPr>
          <a:xfrm>
            <a:off x="784224" y="1333501"/>
            <a:ext cx="10623550" cy="4712166"/>
          </a:xfrm>
        </p:spPr>
        <p:txBody>
          <a:bodyPr>
            <a:normAutofit/>
          </a:bodyPr>
          <a:lstStyle>
            <a:lvl1pPr marL="0" indent="0">
              <a:buNone/>
              <a:defRPr sz="2000"/>
            </a:lvl1pPr>
            <a:lvl2pPr marL="457200" indent="0">
              <a:buNone/>
              <a:defRPr sz="1800"/>
            </a:lvl2pPr>
            <a:lvl3pPr marL="914400" indent="0">
              <a:buNone/>
              <a:defRPr sz="1600"/>
            </a:lvl3pPr>
          </a:lstStyle>
          <a:p>
            <a:pPr lvl="0"/>
            <a:r>
              <a:rPr lang="en-US" dirty="0"/>
              <a:t>Edit Master text styles</a:t>
            </a:r>
          </a:p>
          <a:p>
            <a:pPr lvl="1"/>
            <a:r>
              <a:rPr lang="en-US" dirty="0"/>
              <a:t>Second level</a:t>
            </a:r>
          </a:p>
          <a:p>
            <a:pPr lvl="2"/>
            <a:r>
              <a:rPr lang="en-US" dirty="0"/>
              <a:t>Third level</a:t>
            </a:r>
          </a:p>
        </p:txBody>
      </p:sp>
      <p:sp>
        <p:nvSpPr>
          <p:cNvPr id="5" name="Text Placeholder 2">
            <a:extLst>
              <a:ext uri="{FF2B5EF4-FFF2-40B4-BE49-F238E27FC236}">
                <a16:creationId xmlns:a16="http://schemas.microsoft.com/office/drawing/2014/main" id="{2B451FA8-04A9-4268-8DD1-10A55D55A5DB}"/>
              </a:ext>
            </a:extLst>
          </p:cNvPr>
          <p:cNvSpPr>
            <a:spLocks noGrp="1"/>
          </p:cNvSpPr>
          <p:nvPr>
            <p:ph type="body" idx="10"/>
          </p:nvPr>
        </p:nvSpPr>
        <p:spPr>
          <a:xfrm>
            <a:off x="784224" y="897775"/>
            <a:ext cx="10623550" cy="332509"/>
          </a:xfrm>
        </p:spPr>
        <p:txBody>
          <a:bodyPr anchor="b">
            <a:noAutofit/>
          </a:bodyPr>
          <a:lstStyle>
            <a:lvl1pPr marL="0" indent="0">
              <a:buNone/>
              <a:defRPr sz="2400" b="0">
                <a:solidFill>
                  <a:schemeClr val="tx1">
                    <a:lumMod val="50000"/>
                    <a:lumOff val="50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047751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80289" y="365125"/>
            <a:ext cx="10573511" cy="504305"/>
          </a:xfrm>
        </p:spPr>
        <p:txBody>
          <a:bodyPr/>
          <a:lstStyle/>
          <a:p>
            <a:r>
              <a:rPr lang="en-US"/>
              <a:t>Click to edit Master title style</a:t>
            </a:r>
            <a:endParaRPr lang="en-US" dirty="0"/>
          </a:p>
        </p:txBody>
      </p:sp>
      <p:sp>
        <p:nvSpPr>
          <p:cNvPr id="8" name="Text Placeholder 2">
            <a:extLst>
              <a:ext uri="{FF2B5EF4-FFF2-40B4-BE49-F238E27FC236}">
                <a16:creationId xmlns:a16="http://schemas.microsoft.com/office/drawing/2014/main" id="{8A21ACE4-79A8-4ECF-819B-F291A50145FB}"/>
              </a:ext>
            </a:extLst>
          </p:cNvPr>
          <p:cNvSpPr>
            <a:spLocks noGrp="1"/>
          </p:cNvSpPr>
          <p:nvPr>
            <p:ph type="body" idx="10"/>
          </p:nvPr>
        </p:nvSpPr>
        <p:spPr>
          <a:xfrm>
            <a:off x="789581" y="897775"/>
            <a:ext cx="10564219" cy="332509"/>
          </a:xfrm>
        </p:spPr>
        <p:txBody>
          <a:bodyPr anchor="b">
            <a:noAutofit/>
          </a:bodyPr>
          <a:lstStyle>
            <a:lvl1pPr marL="0" indent="0">
              <a:buNone/>
              <a:defRPr sz="2400" b="0">
                <a:solidFill>
                  <a:schemeClr val="tx1">
                    <a:lumMod val="50000"/>
                    <a:lumOff val="50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Text Placeholder 2">
            <a:extLst>
              <a:ext uri="{FF2B5EF4-FFF2-40B4-BE49-F238E27FC236}">
                <a16:creationId xmlns:a16="http://schemas.microsoft.com/office/drawing/2014/main" id="{20328969-A138-4C06-81C5-36D776BE48FB}"/>
              </a:ext>
            </a:extLst>
          </p:cNvPr>
          <p:cNvSpPr>
            <a:spLocks noGrp="1"/>
          </p:cNvSpPr>
          <p:nvPr>
            <p:ph type="body" idx="1"/>
          </p:nvPr>
        </p:nvSpPr>
        <p:spPr>
          <a:xfrm>
            <a:off x="780289" y="1612669"/>
            <a:ext cx="5204818" cy="609770"/>
          </a:xfrm>
        </p:spPr>
        <p:txBody>
          <a:bodyPr anchor="b"/>
          <a:lstStyle>
            <a:lvl1pPr marL="0" indent="0" algn="l">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3">
            <a:extLst>
              <a:ext uri="{FF2B5EF4-FFF2-40B4-BE49-F238E27FC236}">
                <a16:creationId xmlns:a16="http://schemas.microsoft.com/office/drawing/2014/main" id="{DC17E292-D2D1-4B91-B358-F1078B34354C}"/>
              </a:ext>
            </a:extLst>
          </p:cNvPr>
          <p:cNvSpPr>
            <a:spLocks noGrp="1"/>
          </p:cNvSpPr>
          <p:nvPr>
            <p:ph sz="half" idx="2" hasCustomPrompt="1"/>
          </p:nvPr>
        </p:nvSpPr>
        <p:spPr>
          <a:xfrm>
            <a:off x="789581" y="2346985"/>
            <a:ext cx="5204818" cy="3712994"/>
          </a:xfrm>
        </p:spPr>
        <p:txBody>
          <a:bodyPr>
            <a:normAutofit/>
          </a:bodyPr>
          <a:lstStyle>
            <a:lvl1pPr>
              <a:defRPr sz="2000"/>
            </a:lvl1pPr>
            <a:lvl2pPr>
              <a:defRPr sz="1800"/>
            </a:lvl2pPr>
            <a:lvl3pPr>
              <a:defRPr sz="1800"/>
            </a:lvl3pPr>
          </a:lstStyle>
          <a:p>
            <a:pPr lvl="0"/>
            <a:r>
              <a:rPr lang="en-US" dirty="0"/>
              <a:t>Edit Master text styles</a:t>
            </a:r>
          </a:p>
          <a:p>
            <a:pPr lvl="1"/>
            <a:r>
              <a:rPr lang="en-US" dirty="0"/>
              <a:t>Second level</a:t>
            </a:r>
          </a:p>
        </p:txBody>
      </p:sp>
      <p:sp>
        <p:nvSpPr>
          <p:cNvPr id="11" name="Text Placeholder 4">
            <a:extLst>
              <a:ext uri="{FF2B5EF4-FFF2-40B4-BE49-F238E27FC236}">
                <a16:creationId xmlns:a16="http://schemas.microsoft.com/office/drawing/2014/main" id="{2AFC975D-401C-407C-882B-CBC7769526AB}"/>
              </a:ext>
            </a:extLst>
          </p:cNvPr>
          <p:cNvSpPr>
            <a:spLocks noGrp="1"/>
          </p:cNvSpPr>
          <p:nvPr>
            <p:ph type="body" sz="quarter" idx="3"/>
          </p:nvPr>
        </p:nvSpPr>
        <p:spPr>
          <a:xfrm>
            <a:off x="6172200" y="1612667"/>
            <a:ext cx="5181600" cy="609771"/>
          </a:xfrm>
        </p:spPr>
        <p:txBody>
          <a:bodyPr anchor="b"/>
          <a:lstStyle>
            <a:lvl1pPr marL="0" indent="0" algn="l">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26DC3AFC-E91A-4883-86CB-20CC63D01D32}"/>
              </a:ext>
            </a:extLst>
          </p:cNvPr>
          <p:cNvSpPr>
            <a:spLocks noGrp="1"/>
          </p:cNvSpPr>
          <p:nvPr>
            <p:ph sz="quarter" idx="4" hasCustomPrompt="1"/>
          </p:nvPr>
        </p:nvSpPr>
        <p:spPr>
          <a:xfrm>
            <a:off x="6172199" y="2346985"/>
            <a:ext cx="5181601" cy="3712993"/>
          </a:xfrm>
        </p:spPr>
        <p:txBody>
          <a:bodyPr>
            <a:normAutofit/>
          </a:bodyPr>
          <a:lstStyle>
            <a:lvl1pPr>
              <a:defRPr sz="2000"/>
            </a:lvl1pPr>
            <a:lvl2pPr>
              <a:defRPr sz="1800"/>
            </a:lvl2pPr>
            <a:lvl3pPr>
              <a:defRPr sz="1800"/>
            </a:lvl3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3883936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plit Page">
    <p:spTree>
      <p:nvGrpSpPr>
        <p:cNvPr id="1" name=""/>
        <p:cNvGrpSpPr/>
        <p:nvPr/>
      </p:nvGrpSpPr>
      <p:grpSpPr>
        <a:xfrm>
          <a:off x="0" y="0"/>
          <a:ext cx="0" cy="0"/>
          <a:chOff x="0" y="0"/>
          <a:chExt cx="0" cy="0"/>
        </a:xfrm>
      </p:grpSpPr>
      <p:sp>
        <p:nvSpPr>
          <p:cNvPr id="2" name="Title 1"/>
          <p:cNvSpPr>
            <a:spLocks noGrp="1"/>
          </p:cNvSpPr>
          <p:nvPr>
            <p:ph type="title"/>
          </p:nvPr>
        </p:nvSpPr>
        <p:spPr>
          <a:xfrm>
            <a:off x="784227" y="365125"/>
            <a:ext cx="10569573" cy="504305"/>
          </a:xfrm>
        </p:spPr>
        <p:txBody>
          <a:bodyPr/>
          <a:lstStyle/>
          <a:p>
            <a:r>
              <a:rPr lang="en-US"/>
              <a:t>Click to edit Master title style</a:t>
            </a:r>
            <a:endParaRPr lang="en-US" dirty="0"/>
          </a:p>
        </p:txBody>
      </p:sp>
      <p:sp>
        <p:nvSpPr>
          <p:cNvPr id="6" name="Content Placeholder 2">
            <a:extLst>
              <a:ext uri="{FF2B5EF4-FFF2-40B4-BE49-F238E27FC236}">
                <a16:creationId xmlns:a16="http://schemas.microsoft.com/office/drawing/2014/main" id="{F8F60E12-F750-4DBB-8608-01F2ED8B1CF0}"/>
              </a:ext>
            </a:extLst>
          </p:cNvPr>
          <p:cNvSpPr>
            <a:spLocks noGrp="1"/>
          </p:cNvSpPr>
          <p:nvPr>
            <p:ph sz="half" idx="1" hasCustomPrompt="1"/>
          </p:nvPr>
        </p:nvSpPr>
        <p:spPr>
          <a:xfrm>
            <a:off x="784227" y="1678534"/>
            <a:ext cx="5235573" cy="4409789"/>
          </a:xfrm>
        </p:spPr>
        <p:txBody>
          <a:bodyPr>
            <a:normAutofit/>
          </a:bodyPr>
          <a:lstStyle>
            <a:lvl1pPr>
              <a:defRPr sz="2400"/>
            </a:lvl1pPr>
            <a:lvl2pPr>
              <a:defRPr sz="2000"/>
            </a:lvl2pPr>
            <a:lvl3pPr>
              <a:defRPr sz="1800"/>
            </a:lvl3pPr>
          </a:lstStyle>
          <a:p>
            <a:pPr lvl="0"/>
            <a:r>
              <a:rPr lang="en-US" dirty="0"/>
              <a:t>Edit Master text styles</a:t>
            </a:r>
          </a:p>
          <a:p>
            <a:pPr lvl="1"/>
            <a:r>
              <a:rPr lang="en-US" dirty="0"/>
              <a:t>Second level</a:t>
            </a:r>
          </a:p>
          <a:p>
            <a:pPr lvl="2"/>
            <a:r>
              <a:rPr lang="en-US" dirty="0"/>
              <a:t>Third level</a:t>
            </a:r>
          </a:p>
        </p:txBody>
      </p:sp>
      <p:sp>
        <p:nvSpPr>
          <p:cNvPr id="7" name="Content Placeholder 3">
            <a:extLst>
              <a:ext uri="{FF2B5EF4-FFF2-40B4-BE49-F238E27FC236}">
                <a16:creationId xmlns:a16="http://schemas.microsoft.com/office/drawing/2014/main" id="{52288A06-273A-45E4-99DF-7DB021DF93E6}"/>
              </a:ext>
            </a:extLst>
          </p:cNvPr>
          <p:cNvSpPr>
            <a:spLocks noGrp="1"/>
          </p:cNvSpPr>
          <p:nvPr>
            <p:ph sz="half" idx="2" hasCustomPrompt="1"/>
          </p:nvPr>
        </p:nvSpPr>
        <p:spPr>
          <a:xfrm>
            <a:off x="6172199" y="1678534"/>
            <a:ext cx="5181601" cy="4409789"/>
          </a:xfrm>
        </p:spPr>
        <p:txBody>
          <a:bodyPr>
            <a:normAutofit/>
          </a:bodyPr>
          <a:lstStyle>
            <a:lvl1pPr>
              <a:defRPr sz="2400"/>
            </a:lvl1pPr>
            <a:lvl2pPr>
              <a:defRPr sz="2000"/>
            </a:lvl2pPr>
            <a:lvl3pPr>
              <a:defRPr sz="1800"/>
            </a:lvl3pPr>
          </a:lstStyle>
          <a:p>
            <a:pPr lvl="0"/>
            <a:r>
              <a:rPr lang="en-US" dirty="0"/>
              <a:t>Edit Master text styles</a:t>
            </a:r>
          </a:p>
          <a:p>
            <a:pPr lvl="1"/>
            <a:r>
              <a:rPr lang="en-US" dirty="0"/>
              <a:t>Second level</a:t>
            </a:r>
          </a:p>
          <a:p>
            <a:pPr lvl="2"/>
            <a:r>
              <a:rPr lang="en-US" dirty="0"/>
              <a:t>Third level</a:t>
            </a:r>
          </a:p>
        </p:txBody>
      </p:sp>
      <p:sp>
        <p:nvSpPr>
          <p:cNvPr id="8" name="Text Placeholder 2">
            <a:extLst>
              <a:ext uri="{FF2B5EF4-FFF2-40B4-BE49-F238E27FC236}">
                <a16:creationId xmlns:a16="http://schemas.microsoft.com/office/drawing/2014/main" id="{8A21ACE4-79A8-4ECF-819B-F291A50145FB}"/>
              </a:ext>
            </a:extLst>
          </p:cNvPr>
          <p:cNvSpPr>
            <a:spLocks noGrp="1"/>
          </p:cNvSpPr>
          <p:nvPr>
            <p:ph type="body" idx="10"/>
          </p:nvPr>
        </p:nvSpPr>
        <p:spPr>
          <a:xfrm>
            <a:off x="784227" y="897775"/>
            <a:ext cx="10569573" cy="332509"/>
          </a:xfrm>
        </p:spPr>
        <p:txBody>
          <a:bodyPr anchor="b">
            <a:noAutofit/>
          </a:bodyPr>
          <a:lstStyle>
            <a:lvl1pPr marL="0" indent="0">
              <a:buNone/>
              <a:defRPr sz="2400" b="0">
                <a:solidFill>
                  <a:schemeClr val="tx1">
                    <a:lumMod val="50000"/>
                    <a:lumOff val="50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569727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58757" y="365125"/>
            <a:ext cx="10595043" cy="504305"/>
          </a:xfrm>
        </p:spPr>
        <p:txBody>
          <a:bodyPr/>
          <a:lstStyle/>
          <a:p>
            <a:r>
              <a:rPr lang="en-US"/>
              <a:t>Click to edit Master title style</a:t>
            </a:r>
            <a:endParaRPr lang="en-US" dirty="0"/>
          </a:p>
        </p:txBody>
      </p:sp>
      <p:sp>
        <p:nvSpPr>
          <p:cNvPr id="8" name="Text Placeholder 2">
            <a:extLst>
              <a:ext uri="{FF2B5EF4-FFF2-40B4-BE49-F238E27FC236}">
                <a16:creationId xmlns:a16="http://schemas.microsoft.com/office/drawing/2014/main" id="{76C68FFA-150A-47E2-82A6-7D099D53F2D4}"/>
              </a:ext>
            </a:extLst>
          </p:cNvPr>
          <p:cNvSpPr>
            <a:spLocks noGrp="1"/>
          </p:cNvSpPr>
          <p:nvPr>
            <p:ph type="body" idx="10"/>
          </p:nvPr>
        </p:nvSpPr>
        <p:spPr>
          <a:xfrm>
            <a:off x="758757" y="897775"/>
            <a:ext cx="10595043" cy="332509"/>
          </a:xfrm>
        </p:spPr>
        <p:txBody>
          <a:bodyPr anchor="b">
            <a:noAutofit/>
          </a:bodyPr>
          <a:lstStyle>
            <a:lvl1pPr marL="0" indent="0">
              <a:buNone/>
              <a:defRPr sz="2400" b="0">
                <a:solidFill>
                  <a:schemeClr val="tx1">
                    <a:lumMod val="50000"/>
                    <a:lumOff val="50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Table Placeholder 6">
            <a:extLst>
              <a:ext uri="{FF2B5EF4-FFF2-40B4-BE49-F238E27FC236}">
                <a16:creationId xmlns:a16="http://schemas.microsoft.com/office/drawing/2014/main" id="{FF7C1495-5093-4428-952F-D18E853E4BA1}"/>
              </a:ext>
            </a:extLst>
          </p:cNvPr>
          <p:cNvSpPr>
            <a:spLocks noGrp="1"/>
          </p:cNvSpPr>
          <p:nvPr>
            <p:ph type="tbl" sz="quarter" idx="11"/>
          </p:nvPr>
        </p:nvSpPr>
        <p:spPr>
          <a:xfrm>
            <a:off x="5462227" y="1473667"/>
            <a:ext cx="5891573" cy="4228864"/>
          </a:xfrm>
        </p:spPr>
        <p:txBody>
          <a:bodyPr/>
          <a:lstStyle/>
          <a:p>
            <a:r>
              <a:rPr lang="en-US"/>
              <a:t>Click icon to add table</a:t>
            </a:r>
            <a:endParaRPr lang="en-GB" dirty="0"/>
          </a:p>
        </p:txBody>
      </p:sp>
      <p:sp>
        <p:nvSpPr>
          <p:cNvPr id="10" name="Text Placeholder 9">
            <a:extLst>
              <a:ext uri="{FF2B5EF4-FFF2-40B4-BE49-F238E27FC236}">
                <a16:creationId xmlns:a16="http://schemas.microsoft.com/office/drawing/2014/main" id="{AE88620E-01EE-4E85-B238-43CEFD7356F8}"/>
              </a:ext>
            </a:extLst>
          </p:cNvPr>
          <p:cNvSpPr>
            <a:spLocks noGrp="1"/>
          </p:cNvSpPr>
          <p:nvPr>
            <p:ph type="body" sz="quarter" idx="12"/>
          </p:nvPr>
        </p:nvSpPr>
        <p:spPr>
          <a:xfrm>
            <a:off x="758757" y="1473667"/>
            <a:ext cx="4387310" cy="4228865"/>
          </a:xfrm>
        </p:spPr>
        <p:txBody>
          <a:bodyPr>
            <a:normAutofit/>
          </a:bodyPr>
          <a:lstStyle>
            <a:lvl1pPr marL="0" indent="0">
              <a:buNone/>
              <a:defRPr sz="2400"/>
            </a:lvl1pPr>
            <a:lvl2pPr marL="457200" indent="0">
              <a:buNone/>
              <a:defRPr sz="2000"/>
            </a:lvl2pPr>
            <a:lvl3pPr marL="914400" indent="0">
              <a:buNone/>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431465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pag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41D2EFC-0CA9-4F89-B17C-1473A08EF709}"/>
              </a:ext>
            </a:extLst>
          </p:cNvPr>
          <p:cNvSpPr/>
          <p:nvPr/>
        </p:nvSpPr>
        <p:spPr>
          <a:xfrm>
            <a:off x="1481262" y="2521967"/>
            <a:ext cx="9638143" cy="10680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7188"/>
            <a:endParaRPr lang="en-GB" sz="2400" dirty="0">
              <a:solidFill>
                <a:srgbClr val="C00000"/>
              </a:solidFill>
            </a:endParaRPr>
          </a:p>
        </p:txBody>
      </p:sp>
      <p:sp>
        <p:nvSpPr>
          <p:cNvPr id="2" name="Title 1"/>
          <p:cNvSpPr>
            <a:spLocks noGrp="1"/>
          </p:cNvSpPr>
          <p:nvPr>
            <p:ph type="title"/>
          </p:nvPr>
        </p:nvSpPr>
        <p:spPr>
          <a:xfrm>
            <a:off x="2298757" y="2521969"/>
            <a:ext cx="8820647" cy="1068012"/>
          </a:xfrm>
        </p:spPr>
        <p:txBody>
          <a:bodyPr anchor="ctr"/>
          <a:lstStyle>
            <a:lvl1pPr algn="ctr">
              <a:defRPr sz="4400"/>
            </a:lvl1pPr>
          </a:lstStyle>
          <a:p>
            <a:r>
              <a:rPr lang="en-US"/>
              <a:t>Click to edit Master title style</a:t>
            </a:r>
            <a:endParaRPr lang="en-US" dirty="0"/>
          </a:p>
        </p:txBody>
      </p:sp>
      <p:pic>
        <p:nvPicPr>
          <p:cNvPr id="8" name="Picture 7">
            <a:extLst>
              <a:ext uri="{FF2B5EF4-FFF2-40B4-BE49-F238E27FC236}">
                <a16:creationId xmlns:a16="http://schemas.microsoft.com/office/drawing/2014/main" id="{E2FC2FF2-248C-4667-BF69-6026F9BB4361}"/>
              </a:ext>
            </a:extLst>
          </p:cNvPr>
          <p:cNvPicPr>
            <a:picLocks noChangeAspect="1"/>
          </p:cNvPicPr>
          <p:nvPr userDrawn="1"/>
        </p:nvPicPr>
        <p:blipFill>
          <a:blip r:embed="rId2"/>
          <a:stretch>
            <a:fillRect/>
          </a:stretch>
        </p:blipFill>
        <p:spPr>
          <a:xfrm>
            <a:off x="999210" y="2438351"/>
            <a:ext cx="1299548" cy="1235814"/>
          </a:xfrm>
          <a:prstGeom prst="rect">
            <a:avLst/>
          </a:prstGeom>
        </p:spPr>
      </p:pic>
    </p:spTree>
    <p:extLst>
      <p:ext uri="{BB962C8B-B14F-4D97-AF65-F5344CB8AC3E}">
        <p14:creationId xmlns:p14="http://schemas.microsoft.com/office/powerpoint/2010/main" val="918054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AA46793-20E4-4C37-BD18-678CE3ADF55C}"/>
              </a:ext>
            </a:extLst>
          </p:cNvPr>
          <p:cNvSpPr>
            <a:spLocks noGrp="1"/>
          </p:cNvSpPr>
          <p:nvPr>
            <p:ph type="ctrTitle"/>
          </p:nvPr>
        </p:nvSpPr>
        <p:spPr>
          <a:xfrm>
            <a:off x="1524000" y="1122363"/>
            <a:ext cx="9144000" cy="2387600"/>
          </a:xfrm>
        </p:spPr>
        <p:txBody>
          <a:bodyPr anchor="b"/>
          <a:lstStyle>
            <a:lvl1pPr algn="ctr">
              <a:defRPr sz="4800"/>
            </a:lvl1pPr>
          </a:lstStyle>
          <a:p>
            <a:r>
              <a:rPr lang="en-US"/>
              <a:t>Click to edit Master title style</a:t>
            </a:r>
            <a:endParaRPr lang="en-US" dirty="0"/>
          </a:p>
        </p:txBody>
      </p:sp>
      <p:sp>
        <p:nvSpPr>
          <p:cNvPr id="7" name="Subtitle 2">
            <a:extLst>
              <a:ext uri="{FF2B5EF4-FFF2-40B4-BE49-F238E27FC236}">
                <a16:creationId xmlns:a16="http://schemas.microsoft.com/office/drawing/2014/main" id="{892956A0-027C-40C0-8C96-2DA941129DD1}"/>
              </a:ext>
            </a:extLst>
          </p:cNvPr>
          <p:cNvSpPr>
            <a:spLocks noGrp="1"/>
          </p:cNvSpPr>
          <p:nvPr>
            <p:ph type="subTitle" idx="1"/>
          </p:nvPr>
        </p:nvSpPr>
        <p:spPr>
          <a:xfrm>
            <a:off x="1524000" y="3602038"/>
            <a:ext cx="9144000" cy="1655762"/>
          </a:xfrm>
        </p:spPr>
        <p:txBody>
          <a:bodyPr>
            <a:normAutofit/>
          </a:bodyPr>
          <a:lstStyle>
            <a:lvl1pPr marL="0" indent="0" algn="ctr">
              <a:buNone/>
              <a:defRPr lang="en-US" sz="2400" kern="1200" dirty="0">
                <a:solidFill>
                  <a:schemeClr val="tx1">
                    <a:lumMod val="50000"/>
                    <a:lumOff val="50000"/>
                  </a:schemeClr>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437371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losure Defaul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6840AC-F299-4191-A67D-82C1E5C0D6B0}"/>
              </a:ext>
            </a:extLst>
          </p:cNvPr>
          <p:cNvPicPr>
            <a:picLocks noChangeAspect="1"/>
          </p:cNvPicPr>
          <p:nvPr userDrawn="1"/>
        </p:nvPicPr>
        <p:blipFill>
          <a:blip r:embed="rId2"/>
          <a:stretch>
            <a:fillRect/>
          </a:stretch>
        </p:blipFill>
        <p:spPr>
          <a:xfrm>
            <a:off x="0" y="1714"/>
            <a:ext cx="12192000" cy="6856286"/>
          </a:xfrm>
          <a:prstGeom prst="rect">
            <a:avLst/>
          </a:prstGeom>
        </p:spPr>
      </p:pic>
      <p:pic>
        <p:nvPicPr>
          <p:cNvPr id="4" name="Picture 3">
            <a:hlinkClick r:id="rId3"/>
            <a:extLst>
              <a:ext uri="{FF2B5EF4-FFF2-40B4-BE49-F238E27FC236}">
                <a16:creationId xmlns:a16="http://schemas.microsoft.com/office/drawing/2014/main" id="{BB347EC2-160F-4C79-9461-6E513E4C9C9E}"/>
              </a:ext>
            </a:extLst>
          </p:cNvPr>
          <p:cNvPicPr>
            <a:picLocks noChangeAspect="1"/>
          </p:cNvPicPr>
          <p:nvPr userDrawn="1"/>
        </p:nvPicPr>
        <p:blipFill>
          <a:blip r:embed="rId4"/>
          <a:stretch>
            <a:fillRect/>
          </a:stretch>
        </p:blipFill>
        <p:spPr>
          <a:xfrm>
            <a:off x="8676882" y="5977431"/>
            <a:ext cx="3412920" cy="286485"/>
          </a:xfrm>
          <a:prstGeom prst="rect">
            <a:avLst/>
          </a:prstGeom>
        </p:spPr>
      </p:pic>
      <p:pic>
        <p:nvPicPr>
          <p:cNvPr id="6" name="Picture 5">
            <a:hlinkClick r:id="rId5"/>
            <a:extLst>
              <a:ext uri="{FF2B5EF4-FFF2-40B4-BE49-F238E27FC236}">
                <a16:creationId xmlns:a16="http://schemas.microsoft.com/office/drawing/2014/main" id="{3A1DAEA1-9524-4F82-B815-EF10C28CFF9D}"/>
              </a:ext>
            </a:extLst>
          </p:cNvPr>
          <p:cNvPicPr>
            <a:picLocks noChangeAspect="1"/>
          </p:cNvPicPr>
          <p:nvPr userDrawn="1"/>
        </p:nvPicPr>
        <p:blipFill>
          <a:blip r:embed="rId6"/>
          <a:stretch>
            <a:fillRect/>
          </a:stretch>
        </p:blipFill>
        <p:spPr>
          <a:xfrm>
            <a:off x="8676882" y="5242558"/>
            <a:ext cx="2237913" cy="307245"/>
          </a:xfrm>
          <a:prstGeom prst="rect">
            <a:avLst/>
          </a:prstGeom>
        </p:spPr>
      </p:pic>
      <p:pic>
        <p:nvPicPr>
          <p:cNvPr id="8" name="Picture 7">
            <a:hlinkClick r:id="rId7"/>
            <a:extLst>
              <a:ext uri="{FF2B5EF4-FFF2-40B4-BE49-F238E27FC236}">
                <a16:creationId xmlns:a16="http://schemas.microsoft.com/office/drawing/2014/main" id="{B2D21E6C-572A-4F48-8AB6-D4AA32F9191B}"/>
              </a:ext>
            </a:extLst>
          </p:cNvPr>
          <p:cNvPicPr>
            <a:picLocks noChangeAspect="1"/>
          </p:cNvPicPr>
          <p:nvPr userDrawn="1"/>
        </p:nvPicPr>
        <p:blipFill>
          <a:blip r:embed="rId8"/>
          <a:stretch>
            <a:fillRect/>
          </a:stretch>
        </p:blipFill>
        <p:spPr>
          <a:xfrm>
            <a:off x="8676882" y="4486925"/>
            <a:ext cx="2200544" cy="232510"/>
          </a:xfrm>
          <a:prstGeom prst="rect">
            <a:avLst/>
          </a:prstGeom>
        </p:spPr>
      </p:pic>
      <p:pic>
        <p:nvPicPr>
          <p:cNvPr id="10" name="Picture 9">
            <a:extLst>
              <a:ext uri="{FF2B5EF4-FFF2-40B4-BE49-F238E27FC236}">
                <a16:creationId xmlns:a16="http://schemas.microsoft.com/office/drawing/2014/main" id="{CC3C1232-C6A3-4B23-8242-7F974F2978AB}"/>
              </a:ext>
            </a:extLst>
          </p:cNvPr>
          <p:cNvPicPr>
            <a:picLocks noChangeAspect="1"/>
          </p:cNvPicPr>
          <p:nvPr userDrawn="1"/>
        </p:nvPicPr>
        <p:blipFill>
          <a:blip r:embed="rId9"/>
          <a:stretch>
            <a:fillRect/>
          </a:stretch>
        </p:blipFill>
        <p:spPr>
          <a:xfrm>
            <a:off x="8676882" y="4103578"/>
            <a:ext cx="2025952" cy="275408"/>
          </a:xfrm>
          <a:prstGeom prst="rect">
            <a:avLst/>
          </a:prstGeom>
        </p:spPr>
      </p:pic>
      <p:pic>
        <p:nvPicPr>
          <p:cNvPr id="12" name="Picture 11">
            <a:hlinkClick r:id="rId10"/>
            <a:extLst>
              <a:ext uri="{FF2B5EF4-FFF2-40B4-BE49-F238E27FC236}">
                <a16:creationId xmlns:a16="http://schemas.microsoft.com/office/drawing/2014/main" id="{11DE2731-F80E-4062-9FA1-FA6F5AC2EFC9}"/>
              </a:ext>
            </a:extLst>
          </p:cNvPr>
          <p:cNvPicPr>
            <a:picLocks noChangeAspect="1"/>
          </p:cNvPicPr>
          <p:nvPr userDrawn="1"/>
        </p:nvPicPr>
        <p:blipFill>
          <a:blip r:embed="rId11"/>
          <a:stretch>
            <a:fillRect/>
          </a:stretch>
        </p:blipFill>
        <p:spPr>
          <a:xfrm>
            <a:off x="8676882" y="4827374"/>
            <a:ext cx="2213002" cy="307245"/>
          </a:xfrm>
          <a:prstGeom prst="rect">
            <a:avLst/>
          </a:prstGeom>
        </p:spPr>
      </p:pic>
      <p:pic>
        <p:nvPicPr>
          <p:cNvPr id="14" name="Picture 13">
            <a:hlinkClick r:id="rId12"/>
            <a:extLst>
              <a:ext uri="{FF2B5EF4-FFF2-40B4-BE49-F238E27FC236}">
                <a16:creationId xmlns:a16="http://schemas.microsoft.com/office/drawing/2014/main" id="{98EDB312-2B58-4C94-B860-3078D7E84286}"/>
              </a:ext>
            </a:extLst>
          </p:cNvPr>
          <p:cNvPicPr>
            <a:picLocks noChangeAspect="1"/>
          </p:cNvPicPr>
          <p:nvPr userDrawn="1"/>
        </p:nvPicPr>
        <p:blipFill>
          <a:blip r:embed="rId13"/>
          <a:stretch>
            <a:fillRect/>
          </a:stretch>
        </p:blipFill>
        <p:spPr>
          <a:xfrm>
            <a:off x="8676882" y="5657742"/>
            <a:ext cx="2296038" cy="211750"/>
          </a:xfrm>
          <a:prstGeom prst="rect">
            <a:avLst/>
          </a:prstGeom>
        </p:spPr>
      </p:pic>
    </p:spTree>
    <p:extLst>
      <p:ext uri="{BB962C8B-B14F-4D97-AF65-F5344CB8AC3E}">
        <p14:creationId xmlns:p14="http://schemas.microsoft.com/office/powerpoint/2010/main" val="375615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50430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38200" y="1094283"/>
            <a:ext cx="10515600" cy="4646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a:extLst>
              <a:ext uri="{FF2B5EF4-FFF2-40B4-BE49-F238E27FC236}">
                <a16:creationId xmlns:a16="http://schemas.microsoft.com/office/drawing/2014/main" id="{6A14D33B-8D61-BB41-B924-9D972CC4AFA5}"/>
              </a:ext>
            </a:extLst>
          </p:cNvPr>
          <p:cNvSpPr txBox="1"/>
          <p:nvPr userDrawn="1"/>
        </p:nvSpPr>
        <p:spPr>
          <a:xfrm>
            <a:off x="9929265" y="6644413"/>
            <a:ext cx="1721512" cy="215444"/>
          </a:xfrm>
          <a:prstGeom prst="rect">
            <a:avLst/>
          </a:prstGeom>
          <a:noFill/>
        </p:spPr>
        <p:txBody>
          <a:bodyPr wrap="square" rtlCol="0">
            <a:spAutoFit/>
          </a:bodyPr>
          <a:lstStyle/>
          <a:p>
            <a:pPr algn="ctr"/>
            <a:r>
              <a:rPr lang="en-US" sz="750" spc="0" dirty="0">
                <a:solidFill>
                  <a:srgbClr val="FFFFFF"/>
                </a:solidFill>
              </a:rPr>
              <a:t>PRIVILEGED AND CONFIDENTIAL</a:t>
            </a:r>
            <a:endParaRPr lang="en-GB" sz="750" spc="0" dirty="0">
              <a:solidFill>
                <a:srgbClr val="FFFFFF"/>
              </a:solidFill>
            </a:endParaRPr>
          </a:p>
        </p:txBody>
      </p:sp>
    </p:spTree>
    <p:extLst>
      <p:ext uri="{BB962C8B-B14F-4D97-AF65-F5344CB8AC3E}">
        <p14:creationId xmlns:p14="http://schemas.microsoft.com/office/powerpoint/2010/main" val="2863376270"/>
      </p:ext>
    </p:extLst>
  </p:cSld>
  <p:clrMap bg1="lt1" tx1="dk1" bg2="lt2" tx2="dk2" accent1="accent1" accent2="accent2" accent3="accent3" accent4="accent4" accent5="accent5" accent6="accent6" hlink="hlink" folHlink="folHlink"/>
  <p:sldLayoutIdLst>
    <p:sldLayoutId id="2147483713" r:id="rId1"/>
    <p:sldLayoutId id="2147483695" r:id="rId2"/>
    <p:sldLayoutId id="2147483691" r:id="rId3"/>
    <p:sldLayoutId id="2147483690" r:id="rId4"/>
    <p:sldLayoutId id="2147483688" r:id="rId5"/>
    <p:sldLayoutId id="2147483694" r:id="rId6"/>
    <p:sldLayoutId id="2147483686" r:id="rId7"/>
    <p:sldLayoutId id="2147483714" r:id="rId8"/>
  </p:sldLayoutIdLst>
  <p:txStyles>
    <p:titleStyle>
      <a:lvl1pPr algn="l" defTabSz="914400" rtl="0" eaLnBrk="1" latinLnBrk="0" hangingPunct="1">
        <a:lnSpc>
          <a:spcPct val="90000"/>
        </a:lnSpc>
        <a:spcBef>
          <a:spcPct val="0"/>
        </a:spcBef>
        <a:buNone/>
        <a:defRPr lang="en-US" sz="3200" b="1" kern="1200" dirty="0">
          <a:solidFill>
            <a:srgbClr val="C000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4.xml"/><Relationship Id="rId5" Type="http://schemas.microsoft.com/office/2007/relationships/hdphoto" Target="../media/hdphoto4.wdp"/><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18.png"/><Relationship Id="rId7" Type="http://schemas.openxmlformats.org/officeDocument/2006/relationships/image" Target="../media/image21.png"/><Relationship Id="rId12" Type="http://schemas.microsoft.com/office/2007/relationships/hdphoto" Target="../media/hdphoto9.wdp"/><Relationship Id="rId2" Type="http://schemas.openxmlformats.org/officeDocument/2006/relationships/image" Target="../media/image17.png"/><Relationship Id="rId1" Type="http://schemas.openxmlformats.org/officeDocument/2006/relationships/slideLayout" Target="../slideLayouts/slideLayout4.xml"/><Relationship Id="rId6" Type="http://schemas.microsoft.com/office/2007/relationships/hdphoto" Target="../media/hdphoto6.wdp"/><Relationship Id="rId11" Type="http://schemas.openxmlformats.org/officeDocument/2006/relationships/image" Target="../media/image23.png"/><Relationship Id="rId5" Type="http://schemas.openxmlformats.org/officeDocument/2006/relationships/image" Target="../media/image20.png"/><Relationship Id="rId10" Type="http://schemas.microsoft.com/office/2007/relationships/hdphoto" Target="../media/hdphoto8.wdp"/><Relationship Id="rId4" Type="http://schemas.openxmlformats.org/officeDocument/2006/relationships/image" Target="../media/image19.png"/><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3589BBD-1678-4BED-8114-6924FD4CE03F}"/>
              </a:ext>
            </a:extLst>
          </p:cNvPr>
          <p:cNvSpPr>
            <a:spLocks noGrp="1"/>
          </p:cNvSpPr>
          <p:nvPr>
            <p:ph type="body" sz="quarter" idx="10"/>
          </p:nvPr>
        </p:nvSpPr>
        <p:spPr/>
        <p:txBody>
          <a:bodyPr/>
          <a:lstStyle/>
          <a:p>
            <a:r>
              <a:rPr lang="en-GB" dirty="0" err="1"/>
              <a:t>Sinterstar</a:t>
            </a:r>
            <a:r>
              <a:rPr lang="en-GB" dirty="0"/>
              <a:t> Mini Specification</a:t>
            </a:r>
          </a:p>
        </p:txBody>
      </p:sp>
      <p:sp>
        <p:nvSpPr>
          <p:cNvPr id="5" name="Title 4">
            <a:extLst>
              <a:ext uri="{FF2B5EF4-FFF2-40B4-BE49-F238E27FC236}">
                <a16:creationId xmlns:a16="http://schemas.microsoft.com/office/drawing/2014/main" id="{4D296265-DE5B-4151-B071-068ACB250989}"/>
              </a:ext>
            </a:extLst>
          </p:cNvPr>
          <p:cNvSpPr>
            <a:spLocks noGrp="1"/>
          </p:cNvSpPr>
          <p:nvPr>
            <p:ph type="title"/>
          </p:nvPr>
        </p:nvSpPr>
        <p:spPr/>
        <p:txBody>
          <a:bodyPr/>
          <a:lstStyle/>
          <a:p>
            <a:r>
              <a:rPr lang="en-GB" dirty="0"/>
              <a:t>2024</a:t>
            </a:r>
          </a:p>
        </p:txBody>
      </p:sp>
    </p:spTree>
    <p:extLst>
      <p:ext uri="{BB962C8B-B14F-4D97-AF65-F5344CB8AC3E}">
        <p14:creationId xmlns:p14="http://schemas.microsoft.com/office/powerpoint/2010/main" val="15525507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4ED8452-3359-4DF5-F666-867F5540A793}"/>
              </a:ext>
            </a:extLst>
          </p:cNvPr>
          <p:cNvSpPr txBox="1"/>
          <p:nvPr/>
        </p:nvSpPr>
        <p:spPr>
          <a:xfrm>
            <a:off x="784227" y="365125"/>
            <a:ext cx="10569573" cy="504305"/>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000" b="1" kern="1200" dirty="0">
                <a:solidFill>
                  <a:srgbClr val="C00000"/>
                </a:solidFill>
                <a:latin typeface="+mj-lt"/>
                <a:ea typeface="+mj-ea"/>
                <a:cs typeface="+mj-cs"/>
              </a:rPr>
              <a:t>Sinterstar Mini</a:t>
            </a:r>
          </a:p>
        </p:txBody>
      </p:sp>
      <p:sp>
        <p:nvSpPr>
          <p:cNvPr id="2" name="TextBox 1">
            <a:extLst>
              <a:ext uri="{FF2B5EF4-FFF2-40B4-BE49-F238E27FC236}">
                <a16:creationId xmlns:a16="http://schemas.microsoft.com/office/drawing/2014/main" id="{00A79BE1-D45B-20E3-8553-CC25D6D3783A}"/>
              </a:ext>
            </a:extLst>
          </p:cNvPr>
          <p:cNvSpPr txBox="1"/>
          <p:nvPr/>
        </p:nvSpPr>
        <p:spPr>
          <a:xfrm>
            <a:off x="784227" y="845196"/>
            <a:ext cx="1519968" cy="461665"/>
          </a:xfrm>
          <a:prstGeom prst="rect">
            <a:avLst/>
          </a:prstGeom>
          <a:noFill/>
        </p:spPr>
        <p:txBody>
          <a:bodyPr wrap="none" rtlCol="0">
            <a:spAutoFit/>
          </a:bodyPr>
          <a:lstStyle/>
          <a:p>
            <a:r>
              <a:rPr lang="en-US" sz="2400" dirty="0"/>
              <a:t>Loading jig</a:t>
            </a:r>
            <a:endParaRPr lang="nl-NL" sz="2400" dirty="0"/>
          </a:p>
        </p:txBody>
      </p:sp>
      <p:pic>
        <p:nvPicPr>
          <p:cNvPr id="3" name="Picture 2">
            <a:extLst>
              <a:ext uri="{FF2B5EF4-FFF2-40B4-BE49-F238E27FC236}">
                <a16:creationId xmlns:a16="http://schemas.microsoft.com/office/drawing/2014/main" id="{08C04A86-7350-EAEB-469F-7D860D2AED61}"/>
              </a:ext>
            </a:extLst>
          </p:cNvPr>
          <p:cNvPicPr>
            <a:picLocks noChangeAspect="1"/>
          </p:cNvPicPr>
          <p:nvPr/>
        </p:nvPicPr>
        <p:blipFill>
          <a:blip r:embed="rId2"/>
          <a:stretch>
            <a:fillRect/>
          </a:stretch>
        </p:blipFill>
        <p:spPr>
          <a:xfrm>
            <a:off x="6949376" y="1015480"/>
            <a:ext cx="4155229" cy="4094956"/>
          </a:xfrm>
          <a:prstGeom prst="rect">
            <a:avLst/>
          </a:prstGeom>
        </p:spPr>
      </p:pic>
      <p:pic>
        <p:nvPicPr>
          <p:cNvPr id="7" name="Picture 6">
            <a:extLst>
              <a:ext uri="{FF2B5EF4-FFF2-40B4-BE49-F238E27FC236}">
                <a16:creationId xmlns:a16="http://schemas.microsoft.com/office/drawing/2014/main" id="{7255EF97-6341-0457-F4A5-F54F317E5E20}"/>
              </a:ext>
            </a:extLst>
          </p:cNvPr>
          <p:cNvPicPr>
            <a:picLocks noChangeAspect="1"/>
          </p:cNvPicPr>
          <p:nvPr/>
        </p:nvPicPr>
        <p:blipFill>
          <a:blip r:embed="rId3"/>
          <a:stretch>
            <a:fillRect/>
          </a:stretch>
        </p:blipFill>
        <p:spPr>
          <a:xfrm>
            <a:off x="784227" y="2043288"/>
            <a:ext cx="4773154" cy="2610192"/>
          </a:xfrm>
          <a:prstGeom prst="rect">
            <a:avLst/>
          </a:prstGeom>
        </p:spPr>
      </p:pic>
      <p:cxnSp>
        <p:nvCxnSpPr>
          <p:cNvPr id="9" name="Straight Arrow Connector 8">
            <a:extLst>
              <a:ext uri="{FF2B5EF4-FFF2-40B4-BE49-F238E27FC236}">
                <a16:creationId xmlns:a16="http://schemas.microsoft.com/office/drawing/2014/main" id="{E58A1602-D013-4BE5-4D4E-4FB513E12798}"/>
              </a:ext>
            </a:extLst>
          </p:cNvPr>
          <p:cNvCxnSpPr/>
          <p:nvPr/>
        </p:nvCxnSpPr>
        <p:spPr>
          <a:xfrm>
            <a:off x="1161535" y="3963045"/>
            <a:ext cx="0" cy="8396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1A2DDFA-414D-B26C-22B4-125D86B03A0B}"/>
              </a:ext>
            </a:extLst>
          </p:cNvPr>
          <p:cNvSpPr txBox="1"/>
          <p:nvPr/>
        </p:nvSpPr>
        <p:spPr>
          <a:xfrm>
            <a:off x="658448" y="4802659"/>
            <a:ext cx="824713" cy="307777"/>
          </a:xfrm>
          <a:prstGeom prst="rect">
            <a:avLst/>
          </a:prstGeom>
          <a:noFill/>
        </p:spPr>
        <p:txBody>
          <a:bodyPr wrap="none" rtlCol="0">
            <a:spAutoFit/>
          </a:bodyPr>
          <a:lstStyle/>
          <a:p>
            <a:r>
              <a:rPr lang="nl-NL" sz="1400" dirty="0"/>
              <a:t>Nitrogen</a:t>
            </a:r>
          </a:p>
        </p:txBody>
      </p:sp>
      <p:cxnSp>
        <p:nvCxnSpPr>
          <p:cNvPr id="13" name="Straight Arrow Connector 12">
            <a:extLst>
              <a:ext uri="{FF2B5EF4-FFF2-40B4-BE49-F238E27FC236}">
                <a16:creationId xmlns:a16="http://schemas.microsoft.com/office/drawing/2014/main" id="{0C0DDD72-E1FA-54BE-99A1-A7139AA0FE15}"/>
              </a:ext>
            </a:extLst>
          </p:cNvPr>
          <p:cNvCxnSpPr/>
          <p:nvPr/>
        </p:nvCxnSpPr>
        <p:spPr>
          <a:xfrm>
            <a:off x="2051222" y="4382852"/>
            <a:ext cx="0" cy="4774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579B84C-A3A1-4919-5627-9DC78BEF9E42}"/>
              </a:ext>
            </a:extLst>
          </p:cNvPr>
          <p:cNvSpPr txBox="1"/>
          <p:nvPr/>
        </p:nvSpPr>
        <p:spPr>
          <a:xfrm>
            <a:off x="1635561" y="4828269"/>
            <a:ext cx="770980" cy="307777"/>
          </a:xfrm>
          <a:prstGeom prst="rect">
            <a:avLst/>
          </a:prstGeom>
          <a:noFill/>
        </p:spPr>
        <p:txBody>
          <a:bodyPr wrap="none" rtlCol="0">
            <a:spAutoFit/>
          </a:bodyPr>
          <a:lstStyle/>
          <a:p>
            <a:r>
              <a:rPr lang="nl-NL" sz="1400" dirty="0"/>
              <a:t>Vacuum</a:t>
            </a:r>
          </a:p>
        </p:txBody>
      </p:sp>
      <p:cxnSp>
        <p:nvCxnSpPr>
          <p:cNvPr id="16" name="Straight Arrow Connector 15">
            <a:extLst>
              <a:ext uri="{FF2B5EF4-FFF2-40B4-BE49-F238E27FC236}">
                <a16:creationId xmlns:a16="http://schemas.microsoft.com/office/drawing/2014/main" id="{DE30CA2A-6778-AD99-0F18-74BD5BD56768}"/>
              </a:ext>
            </a:extLst>
          </p:cNvPr>
          <p:cNvCxnSpPr/>
          <p:nvPr/>
        </p:nvCxnSpPr>
        <p:spPr>
          <a:xfrm>
            <a:off x="4423719" y="2420748"/>
            <a:ext cx="113366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0F9D3B4-926C-E9D3-BDF2-9239CD0F307C}"/>
              </a:ext>
            </a:extLst>
          </p:cNvPr>
          <p:cNvSpPr txBox="1"/>
          <p:nvPr/>
        </p:nvSpPr>
        <p:spPr>
          <a:xfrm>
            <a:off x="5519325" y="2266859"/>
            <a:ext cx="1016945" cy="307777"/>
          </a:xfrm>
          <a:prstGeom prst="rect">
            <a:avLst/>
          </a:prstGeom>
          <a:noFill/>
        </p:spPr>
        <p:txBody>
          <a:bodyPr wrap="none" rtlCol="0">
            <a:spAutoFit/>
          </a:bodyPr>
          <a:lstStyle/>
          <a:p>
            <a:r>
              <a:rPr lang="nl-NL" sz="1400" dirty="0"/>
              <a:t>Cover plate</a:t>
            </a:r>
          </a:p>
        </p:txBody>
      </p:sp>
      <p:cxnSp>
        <p:nvCxnSpPr>
          <p:cNvPr id="19" name="Straight Arrow Connector 18">
            <a:extLst>
              <a:ext uri="{FF2B5EF4-FFF2-40B4-BE49-F238E27FC236}">
                <a16:creationId xmlns:a16="http://schemas.microsoft.com/office/drawing/2014/main" id="{414CC1CF-4885-2203-5881-02ED5641678B}"/>
              </a:ext>
            </a:extLst>
          </p:cNvPr>
          <p:cNvCxnSpPr/>
          <p:nvPr/>
        </p:nvCxnSpPr>
        <p:spPr>
          <a:xfrm>
            <a:off x="4053016" y="3594544"/>
            <a:ext cx="93753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09C9F62-B639-3E67-0BFC-14C30F4F7900}"/>
              </a:ext>
            </a:extLst>
          </p:cNvPr>
          <p:cNvSpPr txBox="1"/>
          <p:nvPr/>
        </p:nvSpPr>
        <p:spPr>
          <a:xfrm>
            <a:off x="4962506" y="3440717"/>
            <a:ext cx="966931" cy="307777"/>
          </a:xfrm>
          <a:prstGeom prst="rect">
            <a:avLst/>
          </a:prstGeom>
          <a:noFill/>
        </p:spPr>
        <p:txBody>
          <a:bodyPr wrap="none" rtlCol="0">
            <a:spAutoFit/>
          </a:bodyPr>
          <a:lstStyle/>
          <a:p>
            <a:r>
              <a:rPr lang="nl-NL" sz="1400" dirty="0"/>
              <a:t>Loading jig</a:t>
            </a:r>
          </a:p>
        </p:txBody>
      </p:sp>
      <p:cxnSp>
        <p:nvCxnSpPr>
          <p:cNvPr id="22" name="Straight Arrow Connector 21">
            <a:extLst>
              <a:ext uri="{FF2B5EF4-FFF2-40B4-BE49-F238E27FC236}">
                <a16:creationId xmlns:a16="http://schemas.microsoft.com/office/drawing/2014/main" id="{299A8C4C-3BDC-34C0-845A-681016C1485E}"/>
              </a:ext>
            </a:extLst>
          </p:cNvPr>
          <p:cNvCxnSpPr/>
          <p:nvPr/>
        </p:nvCxnSpPr>
        <p:spPr>
          <a:xfrm>
            <a:off x="2693773" y="4036541"/>
            <a:ext cx="130157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ACD46FCF-5C7A-D9C5-4EA0-BFA908DF2A87}"/>
              </a:ext>
            </a:extLst>
          </p:cNvPr>
          <p:cNvSpPr txBox="1"/>
          <p:nvPr/>
        </p:nvSpPr>
        <p:spPr>
          <a:xfrm>
            <a:off x="3995351" y="3882652"/>
            <a:ext cx="704039" cy="307777"/>
          </a:xfrm>
          <a:prstGeom prst="rect">
            <a:avLst/>
          </a:prstGeom>
          <a:noFill/>
        </p:spPr>
        <p:txBody>
          <a:bodyPr wrap="none" rtlCol="0">
            <a:spAutoFit/>
          </a:bodyPr>
          <a:lstStyle/>
          <a:p>
            <a:r>
              <a:rPr lang="nl-NL" sz="1400" dirty="0"/>
              <a:t>Handle</a:t>
            </a:r>
          </a:p>
        </p:txBody>
      </p:sp>
    </p:spTree>
    <p:extLst>
      <p:ext uri="{BB962C8B-B14F-4D97-AF65-F5344CB8AC3E}">
        <p14:creationId xmlns:p14="http://schemas.microsoft.com/office/powerpoint/2010/main" val="622984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4E9B5A1-5CE6-1D87-FFF6-4EBEA3CB08B9}"/>
              </a:ext>
            </a:extLst>
          </p:cNvPr>
          <p:cNvPicPr>
            <a:picLocks noChangeAspect="1"/>
          </p:cNvPicPr>
          <p:nvPr/>
        </p:nvPicPr>
        <p:blipFill>
          <a:blip r:embed="rId2"/>
          <a:stretch>
            <a:fillRect/>
          </a:stretch>
        </p:blipFill>
        <p:spPr>
          <a:xfrm>
            <a:off x="784224" y="1522689"/>
            <a:ext cx="8115933" cy="3999803"/>
          </a:xfrm>
          <a:prstGeom prst="rect">
            <a:avLst/>
          </a:prstGeom>
        </p:spPr>
      </p:pic>
      <p:sp>
        <p:nvSpPr>
          <p:cNvPr id="5" name="TextBox 4">
            <a:extLst>
              <a:ext uri="{FF2B5EF4-FFF2-40B4-BE49-F238E27FC236}">
                <a16:creationId xmlns:a16="http://schemas.microsoft.com/office/drawing/2014/main" id="{8E06E4E0-BDB7-A1F0-612E-D97F6B7F5A1C}"/>
              </a:ext>
            </a:extLst>
          </p:cNvPr>
          <p:cNvSpPr txBox="1"/>
          <p:nvPr/>
        </p:nvSpPr>
        <p:spPr>
          <a:xfrm>
            <a:off x="784227" y="365125"/>
            <a:ext cx="10569573" cy="504305"/>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000" b="1" kern="1200" dirty="0">
                <a:solidFill>
                  <a:srgbClr val="C00000"/>
                </a:solidFill>
                <a:latin typeface="+mj-lt"/>
                <a:ea typeface="+mj-ea"/>
                <a:cs typeface="+mj-cs"/>
              </a:rPr>
              <a:t>Sinterstar Mini</a:t>
            </a:r>
          </a:p>
        </p:txBody>
      </p:sp>
      <p:sp>
        <p:nvSpPr>
          <p:cNvPr id="10" name="TextBox 9">
            <a:extLst>
              <a:ext uri="{FF2B5EF4-FFF2-40B4-BE49-F238E27FC236}">
                <a16:creationId xmlns:a16="http://schemas.microsoft.com/office/drawing/2014/main" id="{01A576D3-7C53-4435-6FBF-4F32D73726C5}"/>
              </a:ext>
            </a:extLst>
          </p:cNvPr>
          <p:cNvSpPr txBox="1"/>
          <p:nvPr/>
        </p:nvSpPr>
        <p:spPr>
          <a:xfrm>
            <a:off x="784227" y="845196"/>
            <a:ext cx="1519968" cy="461665"/>
          </a:xfrm>
          <a:prstGeom prst="rect">
            <a:avLst/>
          </a:prstGeom>
          <a:noFill/>
        </p:spPr>
        <p:txBody>
          <a:bodyPr wrap="none" rtlCol="0">
            <a:spAutoFit/>
          </a:bodyPr>
          <a:lstStyle/>
          <a:p>
            <a:r>
              <a:rPr lang="en-US" sz="2400" dirty="0"/>
              <a:t>Loading jig</a:t>
            </a:r>
            <a:endParaRPr lang="nl-NL" sz="2400" dirty="0"/>
          </a:p>
        </p:txBody>
      </p:sp>
      <p:sp>
        <p:nvSpPr>
          <p:cNvPr id="11" name="TextBox 10">
            <a:extLst>
              <a:ext uri="{FF2B5EF4-FFF2-40B4-BE49-F238E27FC236}">
                <a16:creationId xmlns:a16="http://schemas.microsoft.com/office/drawing/2014/main" id="{28D4EE62-B11E-E05B-9A52-77BB8CE4C42B}"/>
              </a:ext>
            </a:extLst>
          </p:cNvPr>
          <p:cNvSpPr txBox="1"/>
          <p:nvPr/>
        </p:nvSpPr>
        <p:spPr>
          <a:xfrm>
            <a:off x="784227" y="1417600"/>
            <a:ext cx="977191" cy="369332"/>
          </a:xfrm>
          <a:prstGeom prst="rect">
            <a:avLst/>
          </a:prstGeom>
          <a:noFill/>
        </p:spPr>
        <p:txBody>
          <a:bodyPr wrap="none" rtlCol="0">
            <a:spAutoFit/>
          </a:bodyPr>
          <a:lstStyle/>
          <a:p>
            <a:r>
              <a:rPr lang="nl-NL" dirty="0"/>
              <a:t>Example</a:t>
            </a:r>
          </a:p>
        </p:txBody>
      </p:sp>
    </p:spTree>
    <p:extLst>
      <p:ext uri="{BB962C8B-B14F-4D97-AF65-F5344CB8AC3E}">
        <p14:creationId xmlns:p14="http://schemas.microsoft.com/office/powerpoint/2010/main" val="2562063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E06E4E0-BDB7-A1F0-612E-D97F6B7F5A1C}"/>
              </a:ext>
            </a:extLst>
          </p:cNvPr>
          <p:cNvSpPr txBox="1"/>
          <p:nvPr/>
        </p:nvSpPr>
        <p:spPr>
          <a:xfrm>
            <a:off x="784227" y="365125"/>
            <a:ext cx="10569573" cy="504305"/>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000" b="1" kern="1200" dirty="0">
                <a:solidFill>
                  <a:srgbClr val="C00000"/>
                </a:solidFill>
                <a:latin typeface="+mj-lt"/>
                <a:ea typeface="+mj-ea"/>
                <a:cs typeface="+mj-cs"/>
              </a:rPr>
              <a:t>Sinterstar Mini</a:t>
            </a:r>
          </a:p>
        </p:txBody>
      </p:sp>
      <p:sp>
        <p:nvSpPr>
          <p:cNvPr id="10" name="TextBox 9">
            <a:extLst>
              <a:ext uri="{FF2B5EF4-FFF2-40B4-BE49-F238E27FC236}">
                <a16:creationId xmlns:a16="http://schemas.microsoft.com/office/drawing/2014/main" id="{01A576D3-7C53-4435-6FBF-4F32D73726C5}"/>
              </a:ext>
            </a:extLst>
          </p:cNvPr>
          <p:cNvSpPr txBox="1"/>
          <p:nvPr/>
        </p:nvSpPr>
        <p:spPr>
          <a:xfrm>
            <a:off x="784227" y="845196"/>
            <a:ext cx="3513719" cy="461665"/>
          </a:xfrm>
          <a:prstGeom prst="rect">
            <a:avLst/>
          </a:prstGeom>
          <a:noFill/>
        </p:spPr>
        <p:txBody>
          <a:bodyPr wrap="none" rtlCol="0">
            <a:spAutoFit/>
          </a:bodyPr>
          <a:lstStyle/>
          <a:p>
            <a:r>
              <a:rPr lang="nl-NL" sz="2400" dirty="0"/>
              <a:t>Product Height Conversion</a:t>
            </a:r>
          </a:p>
        </p:txBody>
      </p:sp>
      <p:pic>
        <p:nvPicPr>
          <p:cNvPr id="3" name="Picture 2">
            <a:extLst>
              <a:ext uri="{FF2B5EF4-FFF2-40B4-BE49-F238E27FC236}">
                <a16:creationId xmlns:a16="http://schemas.microsoft.com/office/drawing/2014/main" id="{3D4968DD-CA7F-3B38-E061-58E3770EF3A5}"/>
              </a:ext>
            </a:extLst>
          </p:cNvPr>
          <p:cNvPicPr>
            <a:picLocks noChangeAspect="1"/>
          </p:cNvPicPr>
          <p:nvPr/>
        </p:nvPicPr>
        <p:blipFill rotWithShape="1">
          <a:blip r:embed="rId2"/>
          <a:srcRect l="2556" t="20576" r="1617" b="4902"/>
          <a:stretch/>
        </p:blipFill>
        <p:spPr>
          <a:xfrm>
            <a:off x="849541" y="2072682"/>
            <a:ext cx="8335736" cy="3055971"/>
          </a:xfrm>
          <a:prstGeom prst="rect">
            <a:avLst/>
          </a:prstGeom>
        </p:spPr>
      </p:pic>
      <p:sp>
        <p:nvSpPr>
          <p:cNvPr id="6" name="TextBox 5">
            <a:extLst>
              <a:ext uri="{FF2B5EF4-FFF2-40B4-BE49-F238E27FC236}">
                <a16:creationId xmlns:a16="http://schemas.microsoft.com/office/drawing/2014/main" id="{2BE1EBB2-4A71-4599-84CB-E7E2C3F3D673}"/>
              </a:ext>
            </a:extLst>
          </p:cNvPr>
          <p:cNvSpPr txBox="1"/>
          <p:nvPr/>
        </p:nvSpPr>
        <p:spPr>
          <a:xfrm>
            <a:off x="784227" y="1524782"/>
            <a:ext cx="4437882" cy="369332"/>
          </a:xfrm>
          <a:prstGeom prst="rect">
            <a:avLst/>
          </a:prstGeom>
          <a:noFill/>
        </p:spPr>
        <p:txBody>
          <a:bodyPr wrap="none" rtlCol="0">
            <a:spAutoFit/>
          </a:bodyPr>
          <a:lstStyle/>
          <a:p>
            <a:r>
              <a:rPr lang="nl-NL" dirty="0"/>
              <a:t>The height of product can reach about 70mm</a:t>
            </a:r>
          </a:p>
        </p:txBody>
      </p:sp>
    </p:spTree>
    <p:extLst>
      <p:ext uri="{BB962C8B-B14F-4D97-AF65-F5344CB8AC3E}">
        <p14:creationId xmlns:p14="http://schemas.microsoft.com/office/powerpoint/2010/main" val="1411530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4ED8452-3359-4DF5-F666-867F5540A793}"/>
              </a:ext>
            </a:extLst>
          </p:cNvPr>
          <p:cNvSpPr txBox="1"/>
          <p:nvPr/>
        </p:nvSpPr>
        <p:spPr>
          <a:xfrm>
            <a:off x="784227" y="365125"/>
            <a:ext cx="10569573" cy="504305"/>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000" b="1" kern="1200" dirty="0">
                <a:solidFill>
                  <a:srgbClr val="C00000"/>
                </a:solidFill>
                <a:latin typeface="+mj-lt"/>
                <a:ea typeface="+mj-ea"/>
                <a:cs typeface="+mj-cs"/>
              </a:rPr>
              <a:t>Sinterstar Mini</a:t>
            </a:r>
          </a:p>
        </p:txBody>
      </p:sp>
      <p:sp>
        <p:nvSpPr>
          <p:cNvPr id="2" name="TextBox 1">
            <a:extLst>
              <a:ext uri="{FF2B5EF4-FFF2-40B4-BE49-F238E27FC236}">
                <a16:creationId xmlns:a16="http://schemas.microsoft.com/office/drawing/2014/main" id="{00A79BE1-D45B-20E3-8553-CC25D6D3783A}"/>
              </a:ext>
            </a:extLst>
          </p:cNvPr>
          <p:cNvSpPr txBox="1"/>
          <p:nvPr/>
        </p:nvSpPr>
        <p:spPr>
          <a:xfrm>
            <a:off x="784227" y="845196"/>
            <a:ext cx="2398285" cy="461665"/>
          </a:xfrm>
          <a:prstGeom prst="rect">
            <a:avLst/>
          </a:prstGeom>
          <a:noFill/>
        </p:spPr>
        <p:txBody>
          <a:bodyPr wrap="none" rtlCol="0">
            <a:spAutoFit/>
          </a:bodyPr>
          <a:lstStyle/>
          <a:p>
            <a:r>
              <a:rPr lang="en-US" sz="2400" dirty="0"/>
              <a:t>Process sequence</a:t>
            </a:r>
            <a:endParaRPr lang="nl-NL" sz="2400" dirty="0"/>
          </a:p>
        </p:txBody>
      </p:sp>
      <p:sp>
        <p:nvSpPr>
          <p:cNvPr id="6" name="TextBox 5">
            <a:extLst>
              <a:ext uri="{FF2B5EF4-FFF2-40B4-BE49-F238E27FC236}">
                <a16:creationId xmlns:a16="http://schemas.microsoft.com/office/drawing/2014/main" id="{CB4DE708-B8BA-D9D2-A0F5-477D01F16304}"/>
              </a:ext>
            </a:extLst>
          </p:cNvPr>
          <p:cNvSpPr txBox="1"/>
          <p:nvPr/>
        </p:nvSpPr>
        <p:spPr>
          <a:xfrm>
            <a:off x="784227" y="1432874"/>
            <a:ext cx="7944995" cy="4247317"/>
          </a:xfrm>
          <a:prstGeom prst="rect">
            <a:avLst/>
          </a:prstGeom>
          <a:noFill/>
        </p:spPr>
        <p:txBody>
          <a:bodyPr wrap="square">
            <a:spAutoFit/>
          </a:bodyPr>
          <a:lstStyle/>
          <a:p>
            <a:pPr marL="285750" indent="-285750">
              <a:buFont typeface="Arial" panose="020B0604020202020204" pitchFamily="34" charset="0"/>
              <a:buChar char="•"/>
            </a:pPr>
            <a:r>
              <a:rPr lang="en-US" dirty="0"/>
              <a:t>1. Open drawer and place product </a:t>
            </a:r>
          </a:p>
          <a:p>
            <a:pPr marL="536575"/>
            <a:r>
              <a:rPr lang="en-US" dirty="0"/>
              <a:t>1. Remove the drawer cover. </a:t>
            </a:r>
          </a:p>
          <a:p>
            <a:pPr marL="536575"/>
            <a:r>
              <a:rPr lang="en-US" dirty="0"/>
              <a:t>2. If required, adjust the heating plate for the product height.</a:t>
            </a:r>
          </a:p>
          <a:p>
            <a:pPr marL="536575"/>
            <a:r>
              <a:rPr lang="en-US" dirty="0"/>
              <a:t>3. Load the product. Positioning mask plates can be used. </a:t>
            </a:r>
          </a:p>
          <a:p>
            <a:pPr marL="536575"/>
            <a:r>
              <a:rPr lang="en-US" dirty="0"/>
              <a:t>4. Apply film and install the drawer cover </a:t>
            </a:r>
          </a:p>
          <a:p>
            <a:pPr marL="285750" indent="-285750">
              <a:buFont typeface="Arial" panose="020B0604020202020204" pitchFamily="34" charset="0"/>
              <a:buChar char="•"/>
            </a:pPr>
            <a:r>
              <a:rPr lang="en-US" dirty="0"/>
              <a:t>2. Close the drawer (System operates automatically until step 7) </a:t>
            </a:r>
          </a:p>
          <a:p>
            <a:pPr marL="285750" indent="-285750">
              <a:buFont typeface="Arial" panose="020B0604020202020204" pitchFamily="34" charset="0"/>
              <a:buChar char="•"/>
            </a:pPr>
            <a:r>
              <a:rPr lang="en-US" dirty="0"/>
              <a:t>3. Preheat the product (according to use the Preheat unit option or not) </a:t>
            </a:r>
          </a:p>
          <a:p>
            <a:pPr marL="285750" indent="-285750">
              <a:buFont typeface="Arial" panose="020B0604020202020204" pitchFamily="34" charset="0"/>
              <a:buChar char="•"/>
            </a:pPr>
            <a:r>
              <a:rPr lang="en-US" dirty="0"/>
              <a:t>4. Sintering: Lower the insert onto the product and apply dynamic insert pressure, while further heating up </a:t>
            </a:r>
          </a:p>
          <a:p>
            <a:pPr marL="285750" indent="-285750">
              <a:buFont typeface="Arial" panose="020B0604020202020204" pitchFamily="34" charset="0"/>
              <a:buChar char="•"/>
            </a:pPr>
            <a:r>
              <a:rPr lang="en-US" dirty="0"/>
              <a:t>5. After cycle: Release pressure, lift the insert from the product </a:t>
            </a:r>
          </a:p>
          <a:p>
            <a:pPr marL="285750" indent="-285750">
              <a:buFont typeface="Arial" panose="020B0604020202020204" pitchFamily="34" charset="0"/>
              <a:buChar char="•"/>
            </a:pPr>
            <a:r>
              <a:rPr lang="en-US" dirty="0"/>
              <a:t>6. Cool the product (according to use the Cooling unit option or not)</a:t>
            </a:r>
          </a:p>
          <a:p>
            <a:pPr marL="285750" indent="-285750">
              <a:buFont typeface="Arial" panose="020B0604020202020204" pitchFamily="34" charset="0"/>
              <a:buChar char="•"/>
            </a:pPr>
            <a:r>
              <a:rPr lang="en-US" dirty="0"/>
              <a:t> 7. Open the drawer and remove/exchange product: </a:t>
            </a:r>
          </a:p>
          <a:p>
            <a:pPr marL="536575"/>
            <a:r>
              <a:rPr lang="en-US" dirty="0"/>
              <a:t>1. Remove the drawer cover </a:t>
            </a:r>
          </a:p>
          <a:p>
            <a:pPr marL="536575"/>
            <a:r>
              <a:rPr lang="en-US" dirty="0"/>
              <a:t>2. Remove the film </a:t>
            </a:r>
          </a:p>
          <a:p>
            <a:pPr marL="536575"/>
            <a:r>
              <a:rPr lang="en-US" dirty="0"/>
              <a:t>3. Remove the product</a:t>
            </a:r>
          </a:p>
        </p:txBody>
      </p:sp>
    </p:spTree>
    <p:extLst>
      <p:ext uri="{BB962C8B-B14F-4D97-AF65-F5344CB8AC3E}">
        <p14:creationId xmlns:p14="http://schemas.microsoft.com/office/powerpoint/2010/main" val="2899019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6526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4ED8452-3359-4DF5-F666-867F5540A793}"/>
              </a:ext>
            </a:extLst>
          </p:cNvPr>
          <p:cNvSpPr txBox="1"/>
          <p:nvPr/>
        </p:nvSpPr>
        <p:spPr>
          <a:xfrm>
            <a:off x="4866033" y="1656598"/>
            <a:ext cx="10569573" cy="504305"/>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000" b="1" u="sng" kern="1200" dirty="0">
                <a:solidFill>
                  <a:srgbClr val="C00000"/>
                </a:solidFill>
                <a:latin typeface="+mj-lt"/>
                <a:ea typeface="+mj-ea"/>
                <a:cs typeface="+mj-cs"/>
              </a:rPr>
              <a:t>Sinterstar Mini</a:t>
            </a:r>
          </a:p>
        </p:txBody>
      </p:sp>
      <p:sp>
        <p:nvSpPr>
          <p:cNvPr id="11" name="TextBox 10">
            <a:extLst>
              <a:ext uri="{FF2B5EF4-FFF2-40B4-BE49-F238E27FC236}">
                <a16:creationId xmlns:a16="http://schemas.microsoft.com/office/drawing/2014/main" id="{9943F717-EF19-AEE9-7423-A8F585AF06C9}"/>
              </a:ext>
            </a:extLst>
          </p:cNvPr>
          <p:cNvSpPr txBox="1"/>
          <p:nvPr/>
        </p:nvSpPr>
        <p:spPr>
          <a:xfrm>
            <a:off x="4750703" y="2824085"/>
            <a:ext cx="6892714" cy="2058995"/>
          </a:xfrm>
          <a:prstGeom prst="rect">
            <a:avLst/>
          </a:prstGeom>
        </p:spPr>
        <p:txBody>
          <a:bodyPr vert="horz" lIns="91440" tIns="45720" rIns="91440" bIns="45720" rtlCol="0">
            <a:normAutofit/>
          </a:bodyPr>
          <a:lstStyle/>
          <a:p>
            <a:pPr marL="376238" indent="-285750">
              <a:lnSpc>
                <a:spcPct val="90000"/>
              </a:lnSpc>
              <a:spcAft>
                <a:spcPts val="600"/>
              </a:spcAft>
              <a:buFont typeface="Arial" panose="020B0604020202020204" pitchFamily="34" charset="0"/>
              <a:buChar char="•"/>
            </a:pPr>
            <a:r>
              <a:rPr lang="en-US" dirty="0"/>
              <a:t>Designed for Universities, Laboratories, R&amp;D departments and SME companies. </a:t>
            </a:r>
          </a:p>
          <a:p>
            <a:pPr marL="376238" indent="-285750">
              <a:lnSpc>
                <a:spcPct val="90000"/>
              </a:lnSpc>
              <a:spcAft>
                <a:spcPts val="600"/>
              </a:spcAft>
              <a:buFont typeface="Arial" panose="020B0604020202020204" pitchFamily="34" charset="0"/>
              <a:buChar char="•"/>
            </a:pPr>
            <a:r>
              <a:rPr lang="en-US" dirty="0"/>
              <a:t>Easy to use </a:t>
            </a:r>
          </a:p>
          <a:p>
            <a:pPr marL="376238" indent="-285750">
              <a:lnSpc>
                <a:spcPct val="90000"/>
              </a:lnSpc>
              <a:spcAft>
                <a:spcPts val="600"/>
              </a:spcAft>
              <a:buFont typeface="Arial" panose="020B0604020202020204" pitchFamily="34" charset="0"/>
              <a:buChar char="•"/>
            </a:pPr>
            <a:r>
              <a:rPr lang="en-US" dirty="0"/>
              <a:t>Ready for operation in 45 minutes. </a:t>
            </a:r>
          </a:p>
          <a:p>
            <a:pPr marL="376238" indent="-285750">
              <a:lnSpc>
                <a:spcPct val="90000"/>
              </a:lnSpc>
              <a:spcAft>
                <a:spcPts val="600"/>
              </a:spcAft>
              <a:buFont typeface="Arial" panose="020B0604020202020204" pitchFamily="34" charset="0"/>
              <a:buChar char="•"/>
            </a:pPr>
            <a:r>
              <a:rPr lang="en-US" dirty="0"/>
              <a:t>Fast change-over; quickly run different process tests and products.</a:t>
            </a:r>
          </a:p>
          <a:p>
            <a:pPr marL="376238" indent="-285750">
              <a:lnSpc>
                <a:spcPct val="90000"/>
              </a:lnSpc>
              <a:spcAft>
                <a:spcPts val="600"/>
              </a:spcAft>
              <a:buFont typeface="Arial" panose="020B0604020202020204" pitchFamily="34" charset="0"/>
              <a:buChar char="•"/>
            </a:pPr>
            <a:r>
              <a:rPr lang="en-US" dirty="0"/>
              <a:t>Wide variation of products can be sintered. </a:t>
            </a:r>
          </a:p>
          <a:p>
            <a:pPr marL="57150" indent="-228600">
              <a:lnSpc>
                <a:spcPct val="90000"/>
              </a:lnSpc>
              <a:spcAft>
                <a:spcPts val="600"/>
              </a:spcAft>
              <a:buFont typeface="Arial" panose="020B0604020202020204" pitchFamily="34" charset="0"/>
              <a:buChar char="•"/>
            </a:pPr>
            <a:endParaRPr lang="en-US" sz="2400" dirty="0"/>
          </a:p>
        </p:txBody>
      </p:sp>
      <p:pic>
        <p:nvPicPr>
          <p:cNvPr id="6" name="Picture 5">
            <a:extLst>
              <a:ext uri="{FF2B5EF4-FFF2-40B4-BE49-F238E27FC236}">
                <a16:creationId xmlns:a16="http://schemas.microsoft.com/office/drawing/2014/main" id="{1101BE0F-5D28-3187-D22C-4A3EB1F42403}"/>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784226" y="214547"/>
            <a:ext cx="3368673" cy="5499876"/>
          </a:xfrm>
          <a:prstGeom prst="rect">
            <a:avLst/>
          </a:prstGeom>
          <a:noFill/>
        </p:spPr>
      </p:pic>
    </p:spTree>
    <p:extLst>
      <p:ext uri="{BB962C8B-B14F-4D97-AF65-F5344CB8AC3E}">
        <p14:creationId xmlns:p14="http://schemas.microsoft.com/office/powerpoint/2010/main" val="761833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4ED8452-3359-4DF5-F666-867F5540A793}"/>
              </a:ext>
            </a:extLst>
          </p:cNvPr>
          <p:cNvSpPr txBox="1"/>
          <p:nvPr/>
        </p:nvSpPr>
        <p:spPr>
          <a:xfrm>
            <a:off x="784227" y="365125"/>
            <a:ext cx="10569573" cy="504305"/>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000" b="1" kern="1200" dirty="0">
                <a:solidFill>
                  <a:srgbClr val="C00000"/>
                </a:solidFill>
                <a:latin typeface="+mj-lt"/>
                <a:ea typeface="+mj-ea"/>
                <a:cs typeface="+mj-cs"/>
              </a:rPr>
              <a:t>Sinterstar Mini</a:t>
            </a:r>
          </a:p>
        </p:txBody>
      </p:sp>
      <p:sp>
        <p:nvSpPr>
          <p:cNvPr id="2" name="TextBox 1">
            <a:extLst>
              <a:ext uri="{FF2B5EF4-FFF2-40B4-BE49-F238E27FC236}">
                <a16:creationId xmlns:a16="http://schemas.microsoft.com/office/drawing/2014/main" id="{00A79BE1-D45B-20E3-8553-CC25D6D3783A}"/>
              </a:ext>
            </a:extLst>
          </p:cNvPr>
          <p:cNvSpPr txBox="1"/>
          <p:nvPr/>
        </p:nvSpPr>
        <p:spPr>
          <a:xfrm>
            <a:off x="784227" y="845196"/>
            <a:ext cx="1875193" cy="461665"/>
          </a:xfrm>
          <a:prstGeom prst="rect">
            <a:avLst/>
          </a:prstGeom>
          <a:noFill/>
        </p:spPr>
        <p:txBody>
          <a:bodyPr wrap="none" rtlCol="0">
            <a:spAutoFit/>
          </a:bodyPr>
          <a:lstStyle/>
          <a:p>
            <a:r>
              <a:rPr lang="en-US" sz="2400" dirty="0"/>
              <a:t>specifications</a:t>
            </a:r>
            <a:endParaRPr lang="nl-NL" sz="2400" dirty="0"/>
          </a:p>
        </p:txBody>
      </p:sp>
      <p:sp>
        <p:nvSpPr>
          <p:cNvPr id="4" name="TextBox 3">
            <a:extLst>
              <a:ext uri="{FF2B5EF4-FFF2-40B4-BE49-F238E27FC236}">
                <a16:creationId xmlns:a16="http://schemas.microsoft.com/office/drawing/2014/main" id="{C153F97D-AA3E-4CAA-BBBC-0008A94BD900}"/>
              </a:ext>
            </a:extLst>
          </p:cNvPr>
          <p:cNvSpPr txBox="1"/>
          <p:nvPr/>
        </p:nvSpPr>
        <p:spPr>
          <a:xfrm>
            <a:off x="784227" y="1658122"/>
            <a:ext cx="8289435" cy="3693319"/>
          </a:xfrm>
          <a:prstGeom prst="rect">
            <a:avLst/>
          </a:prstGeom>
          <a:noFill/>
        </p:spPr>
        <p:txBody>
          <a:bodyPr wrap="square" rtlCol="0">
            <a:spAutoFit/>
          </a:bodyPr>
          <a:lstStyle/>
          <a:p>
            <a:pPr marL="285750" indent="-285750">
              <a:buFont typeface="Arial" panose="020B0604020202020204" pitchFamily="34" charset="0"/>
              <a:buChar char="•"/>
            </a:pPr>
            <a:r>
              <a:rPr lang="en-US" dirty="0"/>
              <a:t>Effective sinter area: 66x66mm , </a:t>
            </a:r>
          </a:p>
          <a:p>
            <a:pPr marL="285750" indent="-285750">
              <a:buFont typeface="Arial" panose="020B0604020202020204" pitchFamily="34" charset="0"/>
              <a:buChar char="•"/>
            </a:pPr>
            <a:r>
              <a:rPr lang="en-US" dirty="0"/>
              <a:t>Effective product area: 100x100mm</a:t>
            </a:r>
          </a:p>
          <a:p>
            <a:pPr marL="285750" indent="-285750">
              <a:buFont typeface="Arial" panose="020B0604020202020204" pitchFamily="34" charset="0"/>
              <a:buChar char="•"/>
            </a:pPr>
            <a:r>
              <a:rPr lang="en-US" dirty="0"/>
              <a:t>Product thickness range: 0,1-70mm </a:t>
            </a:r>
          </a:p>
          <a:p>
            <a:pPr marL="285750" indent="-285750">
              <a:buFont typeface="Arial" panose="020B0604020202020204" pitchFamily="34" charset="0"/>
              <a:buChar char="•"/>
            </a:pPr>
            <a:r>
              <a:rPr lang="en-US" dirty="0"/>
              <a:t>Sinter temperature up to: 280⁰C</a:t>
            </a:r>
          </a:p>
          <a:p>
            <a:pPr marL="285750" indent="-285750">
              <a:buFont typeface="Arial" panose="020B0604020202020204" pitchFamily="34" charset="0"/>
              <a:buChar char="•"/>
            </a:pPr>
            <a:r>
              <a:rPr lang="en-US" dirty="0"/>
              <a:t>Insert force range: 30N – 78kN </a:t>
            </a:r>
          </a:p>
          <a:p>
            <a:pPr marL="285750" indent="-285750">
              <a:buFont typeface="Arial" panose="020B0604020202020204" pitchFamily="34" charset="0"/>
              <a:buChar char="•"/>
            </a:pPr>
            <a:r>
              <a:rPr lang="en-US" dirty="0"/>
              <a:t>Programmable sinter pressure, time and temperature </a:t>
            </a:r>
          </a:p>
          <a:p>
            <a:pPr marL="285750" indent="-285750">
              <a:buFont typeface="Arial" panose="020B0604020202020204" pitchFamily="34" charset="0"/>
              <a:buChar char="•"/>
            </a:pPr>
            <a:r>
              <a:rPr lang="en-US" dirty="0"/>
              <a:t>Universal Base Tool set for one dynamic insert. </a:t>
            </a:r>
          </a:p>
          <a:p>
            <a:pPr marL="285750" indent="-285750">
              <a:buFont typeface="Arial" panose="020B0604020202020204" pitchFamily="34" charset="0"/>
              <a:buChar char="•"/>
            </a:pPr>
            <a:r>
              <a:rPr lang="en-US" dirty="0"/>
              <a:t>Color touchscreen / HMI </a:t>
            </a:r>
          </a:p>
          <a:p>
            <a:pPr marL="285750" indent="-285750">
              <a:buFont typeface="Arial" panose="020B0604020202020204" pitchFamily="34" charset="0"/>
              <a:buChar char="•"/>
            </a:pPr>
            <a:r>
              <a:rPr lang="en-US" dirty="0"/>
              <a:t>Advanced and precise process control with data export functionality </a:t>
            </a:r>
          </a:p>
          <a:p>
            <a:pPr marL="285750" indent="-285750">
              <a:buFont typeface="Arial" panose="020B0604020202020204" pitchFamily="34" charset="0"/>
              <a:buChar char="•"/>
            </a:pPr>
            <a:r>
              <a:rPr lang="en-US" dirty="0"/>
              <a:t>micro controlled environment </a:t>
            </a:r>
          </a:p>
          <a:p>
            <a:pPr marL="285750" indent="-285750">
              <a:buFont typeface="Arial" panose="020B0604020202020204" pitchFamily="34" charset="0"/>
              <a:buChar char="•"/>
            </a:pPr>
            <a:r>
              <a:rPr lang="en-US" dirty="0"/>
              <a:t>Vacuum controlled environment (optional)  Easy product loading by means of drawer at the frontside </a:t>
            </a:r>
          </a:p>
          <a:p>
            <a:endParaRPr lang="nl-NL" dirty="0"/>
          </a:p>
        </p:txBody>
      </p:sp>
    </p:spTree>
    <p:extLst>
      <p:ext uri="{BB962C8B-B14F-4D97-AF65-F5344CB8AC3E}">
        <p14:creationId xmlns:p14="http://schemas.microsoft.com/office/powerpoint/2010/main" val="2546787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4ED8452-3359-4DF5-F666-867F5540A793}"/>
              </a:ext>
            </a:extLst>
          </p:cNvPr>
          <p:cNvSpPr txBox="1"/>
          <p:nvPr/>
        </p:nvSpPr>
        <p:spPr>
          <a:xfrm>
            <a:off x="784227" y="365125"/>
            <a:ext cx="10569573" cy="504305"/>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000" b="1" kern="1200" dirty="0">
                <a:solidFill>
                  <a:srgbClr val="C00000"/>
                </a:solidFill>
                <a:latin typeface="+mj-lt"/>
                <a:ea typeface="+mj-ea"/>
                <a:cs typeface="+mj-cs"/>
              </a:rPr>
              <a:t>Sinterstar Mini</a:t>
            </a:r>
          </a:p>
        </p:txBody>
      </p:sp>
      <p:sp>
        <p:nvSpPr>
          <p:cNvPr id="2" name="TextBox 1">
            <a:extLst>
              <a:ext uri="{FF2B5EF4-FFF2-40B4-BE49-F238E27FC236}">
                <a16:creationId xmlns:a16="http://schemas.microsoft.com/office/drawing/2014/main" id="{00A79BE1-D45B-20E3-8553-CC25D6D3783A}"/>
              </a:ext>
            </a:extLst>
          </p:cNvPr>
          <p:cNvSpPr txBox="1"/>
          <p:nvPr/>
        </p:nvSpPr>
        <p:spPr>
          <a:xfrm>
            <a:off x="784227" y="845196"/>
            <a:ext cx="5673926" cy="461665"/>
          </a:xfrm>
          <a:prstGeom prst="rect">
            <a:avLst/>
          </a:prstGeom>
          <a:noFill/>
        </p:spPr>
        <p:txBody>
          <a:bodyPr wrap="none" rtlCol="0">
            <a:spAutoFit/>
          </a:bodyPr>
          <a:lstStyle/>
          <a:p>
            <a:r>
              <a:rPr lang="en-US" sz="2400" dirty="0"/>
              <a:t>Main advantages dynamic insert technology</a:t>
            </a:r>
            <a:endParaRPr lang="nl-NL" sz="2400" dirty="0"/>
          </a:p>
        </p:txBody>
      </p:sp>
      <p:sp>
        <p:nvSpPr>
          <p:cNvPr id="4" name="TextBox 3">
            <a:extLst>
              <a:ext uri="{FF2B5EF4-FFF2-40B4-BE49-F238E27FC236}">
                <a16:creationId xmlns:a16="http://schemas.microsoft.com/office/drawing/2014/main" id="{C153F97D-AA3E-4CAA-BBBC-0008A94BD900}"/>
              </a:ext>
            </a:extLst>
          </p:cNvPr>
          <p:cNvSpPr txBox="1"/>
          <p:nvPr/>
        </p:nvSpPr>
        <p:spPr>
          <a:xfrm>
            <a:off x="771201" y="1824708"/>
            <a:ext cx="6427278" cy="2031325"/>
          </a:xfrm>
          <a:prstGeom prst="rect">
            <a:avLst/>
          </a:prstGeom>
          <a:noFill/>
        </p:spPr>
        <p:txBody>
          <a:bodyPr wrap="square" rtlCol="0">
            <a:spAutoFit/>
          </a:bodyPr>
          <a:lstStyle/>
          <a:p>
            <a:pPr marL="285750" indent="-285750">
              <a:buFont typeface="Arial" panose="020B0604020202020204" pitchFamily="34" charset="0"/>
              <a:buChar char="•"/>
            </a:pPr>
            <a:r>
              <a:rPr lang="en-US" dirty="0"/>
              <a:t>Our patented Dynamic Insert Technology provides maximum control and guarantees a uniform pressure.</a:t>
            </a:r>
          </a:p>
          <a:p>
            <a:pPr marL="285750" indent="-285750">
              <a:buFont typeface="Arial" panose="020B0604020202020204" pitchFamily="34" charset="0"/>
              <a:buChar char="•"/>
            </a:pPr>
            <a:r>
              <a:rPr lang="en-US" dirty="0"/>
              <a:t> The pressure can be varied easily via parameter setting on HMI. </a:t>
            </a:r>
          </a:p>
          <a:p>
            <a:pPr marL="285750" indent="-285750">
              <a:buFont typeface="Arial" panose="020B0604020202020204" pitchFamily="34" charset="0"/>
              <a:buChar char="•"/>
            </a:pPr>
            <a:r>
              <a:rPr lang="en-US" dirty="0"/>
              <a:t>Closed Loop process control; the insert pressure follows the programmed pressure. </a:t>
            </a:r>
          </a:p>
          <a:p>
            <a:pPr marL="285750" indent="-285750">
              <a:buFont typeface="Arial" panose="020B0604020202020204" pitchFamily="34" charset="0"/>
              <a:buChar char="•"/>
            </a:pPr>
            <a:r>
              <a:rPr lang="en-US" dirty="0"/>
              <a:t>The Universal Base Tool contains one dynamic insert</a:t>
            </a:r>
          </a:p>
          <a:p>
            <a:pPr marL="285750" indent="-285750">
              <a:buFont typeface="Arial" panose="020B0604020202020204" pitchFamily="34" charset="0"/>
              <a:buChar char="•"/>
            </a:pPr>
            <a:r>
              <a:rPr lang="en-US" dirty="0"/>
              <a:t>Minimal maintenance system</a:t>
            </a:r>
            <a:endParaRPr lang="nl-NL" dirty="0"/>
          </a:p>
        </p:txBody>
      </p:sp>
      <p:pic>
        <p:nvPicPr>
          <p:cNvPr id="9" name="Picture 8">
            <a:extLst>
              <a:ext uri="{FF2B5EF4-FFF2-40B4-BE49-F238E27FC236}">
                <a16:creationId xmlns:a16="http://schemas.microsoft.com/office/drawing/2014/main" id="{9CF08092-B41B-59E7-896F-1E26FBA655EB}"/>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8138109" y="1475789"/>
            <a:ext cx="2758491" cy="3093370"/>
          </a:xfrm>
          <a:prstGeom prst="rect">
            <a:avLst/>
          </a:prstGeom>
        </p:spPr>
      </p:pic>
    </p:spTree>
    <p:extLst>
      <p:ext uri="{BB962C8B-B14F-4D97-AF65-F5344CB8AC3E}">
        <p14:creationId xmlns:p14="http://schemas.microsoft.com/office/powerpoint/2010/main" val="76894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4ED8452-3359-4DF5-F666-867F5540A793}"/>
              </a:ext>
            </a:extLst>
          </p:cNvPr>
          <p:cNvSpPr txBox="1"/>
          <p:nvPr/>
        </p:nvSpPr>
        <p:spPr>
          <a:xfrm>
            <a:off x="784227" y="365125"/>
            <a:ext cx="10569573" cy="504305"/>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000" b="1" kern="1200" dirty="0">
                <a:solidFill>
                  <a:srgbClr val="C00000"/>
                </a:solidFill>
                <a:latin typeface="+mj-lt"/>
                <a:ea typeface="+mj-ea"/>
                <a:cs typeface="+mj-cs"/>
              </a:rPr>
              <a:t>Sinterstar Mini</a:t>
            </a:r>
          </a:p>
        </p:txBody>
      </p:sp>
      <p:sp>
        <p:nvSpPr>
          <p:cNvPr id="2" name="TextBox 1">
            <a:extLst>
              <a:ext uri="{FF2B5EF4-FFF2-40B4-BE49-F238E27FC236}">
                <a16:creationId xmlns:a16="http://schemas.microsoft.com/office/drawing/2014/main" id="{00A79BE1-D45B-20E3-8553-CC25D6D3783A}"/>
              </a:ext>
            </a:extLst>
          </p:cNvPr>
          <p:cNvSpPr txBox="1"/>
          <p:nvPr/>
        </p:nvSpPr>
        <p:spPr>
          <a:xfrm>
            <a:off x="784227" y="845196"/>
            <a:ext cx="9027536" cy="461665"/>
          </a:xfrm>
          <a:prstGeom prst="rect">
            <a:avLst/>
          </a:prstGeom>
          <a:noFill/>
        </p:spPr>
        <p:txBody>
          <a:bodyPr wrap="none" rtlCol="0">
            <a:spAutoFit/>
          </a:bodyPr>
          <a:lstStyle/>
          <a:p>
            <a:r>
              <a:rPr lang="en-US" sz="2400" dirty="0"/>
              <a:t>Dashboard with main process parameters and real time process graphs</a:t>
            </a:r>
            <a:endParaRPr lang="nl-NL" sz="2400" dirty="0"/>
          </a:p>
        </p:txBody>
      </p:sp>
      <p:pic>
        <p:nvPicPr>
          <p:cNvPr id="7" name="Picture 6">
            <a:extLst>
              <a:ext uri="{FF2B5EF4-FFF2-40B4-BE49-F238E27FC236}">
                <a16:creationId xmlns:a16="http://schemas.microsoft.com/office/drawing/2014/main" id="{32257D41-D6A2-447D-3F85-9A3D616023F1}"/>
              </a:ext>
            </a:extLst>
          </p:cNvPr>
          <p:cNvPicPr>
            <a:picLocks noChangeAspect="1"/>
          </p:cNvPicPr>
          <p:nvPr/>
        </p:nvPicPr>
        <p:blipFill>
          <a:blip r:embed="rId2"/>
          <a:stretch>
            <a:fillRect/>
          </a:stretch>
        </p:blipFill>
        <p:spPr>
          <a:xfrm>
            <a:off x="784227" y="1867436"/>
            <a:ext cx="9876224" cy="3649047"/>
          </a:xfrm>
          <a:prstGeom prst="rect">
            <a:avLst/>
          </a:prstGeom>
        </p:spPr>
      </p:pic>
    </p:spTree>
    <p:extLst>
      <p:ext uri="{BB962C8B-B14F-4D97-AF65-F5344CB8AC3E}">
        <p14:creationId xmlns:p14="http://schemas.microsoft.com/office/powerpoint/2010/main" val="3484635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4ED8452-3359-4DF5-F666-867F5540A793}"/>
              </a:ext>
            </a:extLst>
          </p:cNvPr>
          <p:cNvSpPr txBox="1"/>
          <p:nvPr/>
        </p:nvSpPr>
        <p:spPr>
          <a:xfrm>
            <a:off x="784227" y="365125"/>
            <a:ext cx="10569573" cy="504305"/>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000" b="1" kern="1200" dirty="0">
                <a:solidFill>
                  <a:srgbClr val="C00000"/>
                </a:solidFill>
                <a:latin typeface="+mj-lt"/>
                <a:ea typeface="+mj-ea"/>
                <a:cs typeface="+mj-cs"/>
              </a:rPr>
              <a:t>Sinterstar Mini</a:t>
            </a:r>
          </a:p>
        </p:txBody>
      </p:sp>
      <p:sp>
        <p:nvSpPr>
          <p:cNvPr id="2" name="TextBox 1">
            <a:extLst>
              <a:ext uri="{FF2B5EF4-FFF2-40B4-BE49-F238E27FC236}">
                <a16:creationId xmlns:a16="http://schemas.microsoft.com/office/drawing/2014/main" id="{00A79BE1-D45B-20E3-8553-CC25D6D3783A}"/>
              </a:ext>
            </a:extLst>
          </p:cNvPr>
          <p:cNvSpPr txBox="1"/>
          <p:nvPr/>
        </p:nvSpPr>
        <p:spPr>
          <a:xfrm>
            <a:off x="784227" y="845196"/>
            <a:ext cx="2588786" cy="461665"/>
          </a:xfrm>
          <a:prstGeom prst="rect">
            <a:avLst/>
          </a:prstGeom>
          <a:noFill/>
        </p:spPr>
        <p:txBody>
          <a:bodyPr wrap="none" rtlCol="0">
            <a:spAutoFit/>
          </a:bodyPr>
          <a:lstStyle/>
          <a:p>
            <a:r>
              <a:rPr lang="en-US" sz="2400" dirty="0"/>
              <a:t>Universal Base Tool</a:t>
            </a:r>
            <a:endParaRPr lang="nl-NL" sz="2400" dirty="0"/>
          </a:p>
        </p:txBody>
      </p:sp>
      <p:sp>
        <p:nvSpPr>
          <p:cNvPr id="6" name="TextBox 5">
            <a:extLst>
              <a:ext uri="{FF2B5EF4-FFF2-40B4-BE49-F238E27FC236}">
                <a16:creationId xmlns:a16="http://schemas.microsoft.com/office/drawing/2014/main" id="{CB4DE708-B8BA-D9D2-A0F5-477D01F16304}"/>
              </a:ext>
            </a:extLst>
          </p:cNvPr>
          <p:cNvSpPr txBox="1"/>
          <p:nvPr/>
        </p:nvSpPr>
        <p:spPr>
          <a:xfrm>
            <a:off x="784226" y="2032280"/>
            <a:ext cx="7944995" cy="2862322"/>
          </a:xfrm>
          <a:prstGeom prst="rect">
            <a:avLst/>
          </a:prstGeom>
          <a:noFill/>
        </p:spPr>
        <p:txBody>
          <a:bodyPr wrap="square">
            <a:spAutoFit/>
          </a:bodyPr>
          <a:lstStyle/>
          <a:p>
            <a:pPr marL="285750" indent="-285750">
              <a:buFont typeface="Arial" panose="020B0604020202020204" pitchFamily="34" charset="0"/>
              <a:buChar char="•"/>
            </a:pPr>
            <a:r>
              <a:rPr lang="en-US" dirty="0"/>
              <a:t>This universal Base tool offers great flexibility and is perfect for Research and Quick prototyping purposes </a:t>
            </a:r>
          </a:p>
          <a:p>
            <a:pPr marL="285750" indent="-285750">
              <a:buFont typeface="Arial" panose="020B0604020202020204" pitchFamily="34" charset="0"/>
              <a:buChar char="•"/>
            </a:pPr>
            <a:r>
              <a:rPr lang="en-US" dirty="0"/>
              <a:t>For a unique product only dedicated inserts and alignment plates are required</a:t>
            </a:r>
          </a:p>
          <a:p>
            <a:pPr marL="285750" indent="-285750">
              <a:buFont typeface="Arial" panose="020B0604020202020204" pitchFamily="34" charset="0"/>
              <a:buChar char="•"/>
            </a:pPr>
            <a:r>
              <a:rPr lang="en-US" dirty="0"/>
              <a:t>These parts are easy and fast exchangeable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universal Base Tool consists of:</a:t>
            </a:r>
          </a:p>
          <a:p>
            <a:pPr marL="1058863" indent="-342900">
              <a:buFont typeface="Arial" panose="020B0604020202020204" pitchFamily="34" charset="0"/>
              <a:buChar char="•"/>
            </a:pPr>
            <a:r>
              <a:rPr lang="en-US" dirty="0"/>
              <a:t>Base top tool for 1 Dynamic Insert in a slide </a:t>
            </a:r>
          </a:p>
          <a:p>
            <a:pPr marL="1058863" indent="-342900">
              <a:buFont typeface="Arial" panose="020B0604020202020204" pitchFamily="34" charset="0"/>
              <a:buChar char="•"/>
            </a:pPr>
            <a:r>
              <a:rPr lang="en-US" dirty="0"/>
              <a:t>Base bottom tool including loading jig with N2 supply </a:t>
            </a:r>
          </a:p>
          <a:p>
            <a:pPr marL="1058863" indent="-342900">
              <a:buFont typeface="Arial" panose="020B0604020202020204" pitchFamily="34" charset="0"/>
              <a:buChar char="•"/>
            </a:pPr>
            <a:r>
              <a:rPr lang="en-US" dirty="0"/>
              <a:t>Product height conversion set from 0,01-70 mm </a:t>
            </a:r>
          </a:p>
          <a:p>
            <a:pPr marL="1058863" indent="-342900">
              <a:buFont typeface="Arial" panose="020B0604020202020204" pitchFamily="34" charset="0"/>
              <a:buChar char="•"/>
            </a:pPr>
            <a:r>
              <a:rPr lang="en-US" dirty="0"/>
              <a:t>1x film roll, 50um thickness, 160 mm width, 100m length </a:t>
            </a:r>
          </a:p>
        </p:txBody>
      </p:sp>
      <p:pic>
        <p:nvPicPr>
          <p:cNvPr id="12" name="Picture 11">
            <a:extLst>
              <a:ext uri="{FF2B5EF4-FFF2-40B4-BE49-F238E27FC236}">
                <a16:creationId xmlns:a16="http://schemas.microsoft.com/office/drawing/2014/main" id="{E2AC374F-E400-AEF3-C188-682B9E545E9C}"/>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8849809" y="1432874"/>
            <a:ext cx="2786930" cy="1852891"/>
          </a:xfrm>
          <a:prstGeom prst="rect">
            <a:avLst/>
          </a:prstGeom>
        </p:spPr>
      </p:pic>
      <p:pic>
        <p:nvPicPr>
          <p:cNvPr id="14" name="Picture 13">
            <a:extLst>
              <a:ext uri="{FF2B5EF4-FFF2-40B4-BE49-F238E27FC236}">
                <a16:creationId xmlns:a16="http://schemas.microsoft.com/office/drawing/2014/main" id="{A4ED2AB5-2726-DDE8-D552-6B70579687D3}"/>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8925223" y="3463441"/>
            <a:ext cx="2820890" cy="1658779"/>
          </a:xfrm>
          <a:prstGeom prst="rect">
            <a:avLst/>
          </a:prstGeom>
        </p:spPr>
      </p:pic>
    </p:spTree>
    <p:extLst>
      <p:ext uri="{BB962C8B-B14F-4D97-AF65-F5344CB8AC3E}">
        <p14:creationId xmlns:p14="http://schemas.microsoft.com/office/powerpoint/2010/main" val="3975444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4ED8452-3359-4DF5-F666-867F5540A793}"/>
              </a:ext>
            </a:extLst>
          </p:cNvPr>
          <p:cNvSpPr txBox="1"/>
          <p:nvPr/>
        </p:nvSpPr>
        <p:spPr>
          <a:xfrm>
            <a:off x="784227" y="365125"/>
            <a:ext cx="10569573" cy="504305"/>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000" b="1" kern="1200" dirty="0">
                <a:solidFill>
                  <a:srgbClr val="C00000"/>
                </a:solidFill>
                <a:latin typeface="+mj-lt"/>
                <a:ea typeface="+mj-ea"/>
                <a:cs typeface="+mj-cs"/>
              </a:rPr>
              <a:t>Sinterstar Mini</a:t>
            </a:r>
          </a:p>
        </p:txBody>
      </p:sp>
      <p:sp>
        <p:nvSpPr>
          <p:cNvPr id="2" name="TextBox 1">
            <a:extLst>
              <a:ext uri="{FF2B5EF4-FFF2-40B4-BE49-F238E27FC236}">
                <a16:creationId xmlns:a16="http://schemas.microsoft.com/office/drawing/2014/main" id="{00A79BE1-D45B-20E3-8553-CC25D6D3783A}"/>
              </a:ext>
            </a:extLst>
          </p:cNvPr>
          <p:cNvSpPr txBox="1"/>
          <p:nvPr/>
        </p:nvSpPr>
        <p:spPr>
          <a:xfrm>
            <a:off x="784227" y="845196"/>
            <a:ext cx="2588786" cy="461665"/>
          </a:xfrm>
          <a:prstGeom prst="rect">
            <a:avLst/>
          </a:prstGeom>
          <a:noFill/>
        </p:spPr>
        <p:txBody>
          <a:bodyPr wrap="none" rtlCol="0">
            <a:spAutoFit/>
          </a:bodyPr>
          <a:lstStyle/>
          <a:p>
            <a:r>
              <a:rPr lang="en-US" sz="2400" dirty="0"/>
              <a:t>Universal Base Tool</a:t>
            </a:r>
            <a:endParaRPr lang="nl-NL" sz="2400" dirty="0"/>
          </a:p>
        </p:txBody>
      </p:sp>
      <p:sp>
        <p:nvSpPr>
          <p:cNvPr id="4" name="TextBox 3">
            <a:extLst>
              <a:ext uri="{FF2B5EF4-FFF2-40B4-BE49-F238E27FC236}">
                <a16:creationId xmlns:a16="http://schemas.microsoft.com/office/drawing/2014/main" id="{AE9C5512-B57F-414A-4FDB-DA559EE3EB33}"/>
              </a:ext>
            </a:extLst>
          </p:cNvPr>
          <p:cNvSpPr txBox="1"/>
          <p:nvPr/>
        </p:nvSpPr>
        <p:spPr>
          <a:xfrm>
            <a:off x="6172199" y="1741883"/>
            <a:ext cx="5181601" cy="3374233"/>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dirty="0"/>
              <a:t>a) The universal base tool designed for laboratory purposes with manual loading and unloading of products using jigs that support utilization of a protective atmosphere. </a:t>
            </a:r>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r>
              <a:rPr lang="en-US" dirty="0"/>
              <a:t>b) The tool and its jigs are designed with flexibility in mind. Using alignment mask nitrogen and/or other accessories inside the jig, various products with various dimensions can be loaded and sintered. </a:t>
            </a:r>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r>
              <a:rPr lang="en-US" dirty="0"/>
              <a:t>c) The jigs can be closed using PTFE film to create a closed environment through which nitrogen can be flushed to prevent product oxidation. </a:t>
            </a:r>
          </a:p>
        </p:txBody>
      </p:sp>
      <p:pic>
        <p:nvPicPr>
          <p:cNvPr id="7" name="Picture 6">
            <a:extLst>
              <a:ext uri="{FF2B5EF4-FFF2-40B4-BE49-F238E27FC236}">
                <a16:creationId xmlns:a16="http://schemas.microsoft.com/office/drawing/2014/main" id="{DFD91A1F-AF41-7265-144B-9BB103E0A230}"/>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784227" y="1669596"/>
            <a:ext cx="5012416" cy="3709789"/>
          </a:xfrm>
          <a:prstGeom prst="rect">
            <a:avLst/>
          </a:prstGeom>
        </p:spPr>
      </p:pic>
    </p:spTree>
    <p:extLst>
      <p:ext uri="{BB962C8B-B14F-4D97-AF65-F5344CB8AC3E}">
        <p14:creationId xmlns:p14="http://schemas.microsoft.com/office/powerpoint/2010/main" val="152553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4ED8452-3359-4DF5-F666-867F5540A793}"/>
              </a:ext>
            </a:extLst>
          </p:cNvPr>
          <p:cNvSpPr txBox="1"/>
          <p:nvPr/>
        </p:nvSpPr>
        <p:spPr>
          <a:xfrm>
            <a:off x="784227" y="365125"/>
            <a:ext cx="10569573" cy="504305"/>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000" b="1" kern="1200" dirty="0">
                <a:solidFill>
                  <a:srgbClr val="C00000"/>
                </a:solidFill>
                <a:latin typeface="+mj-lt"/>
                <a:ea typeface="+mj-ea"/>
                <a:cs typeface="+mj-cs"/>
              </a:rPr>
              <a:t>Sinterstar Mini</a:t>
            </a:r>
          </a:p>
        </p:txBody>
      </p:sp>
      <p:sp>
        <p:nvSpPr>
          <p:cNvPr id="2" name="TextBox 1">
            <a:extLst>
              <a:ext uri="{FF2B5EF4-FFF2-40B4-BE49-F238E27FC236}">
                <a16:creationId xmlns:a16="http://schemas.microsoft.com/office/drawing/2014/main" id="{00A79BE1-D45B-20E3-8553-CC25D6D3783A}"/>
              </a:ext>
            </a:extLst>
          </p:cNvPr>
          <p:cNvSpPr txBox="1"/>
          <p:nvPr/>
        </p:nvSpPr>
        <p:spPr>
          <a:xfrm>
            <a:off x="784227" y="845196"/>
            <a:ext cx="2588786" cy="461665"/>
          </a:xfrm>
          <a:prstGeom prst="rect">
            <a:avLst/>
          </a:prstGeom>
          <a:noFill/>
        </p:spPr>
        <p:txBody>
          <a:bodyPr wrap="none" rtlCol="0">
            <a:spAutoFit/>
          </a:bodyPr>
          <a:lstStyle/>
          <a:p>
            <a:r>
              <a:rPr lang="en-US" sz="2400" dirty="0"/>
              <a:t>Universal Base Tool</a:t>
            </a:r>
            <a:endParaRPr lang="nl-NL" sz="2400" dirty="0"/>
          </a:p>
        </p:txBody>
      </p:sp>
      <p:sp>
        <p:nvSpPr>
          <p:cNvPr id="6" name="TextBox 5">
            <a:extLst>
              <a:ext uri="{FF2B5EF4-FFF2-40B4-BE49-F238E27FC236}">
                <a16:creationId xmlns:a16="http://schemas.microsoft.com/office/drawing/2014/main" id="{CB4DE708-B8BA-D9D2-A0F5-477D01F16304}"/>
              </a:ext>
            </a:extLst>
          </p:cNvPr>
          <p:cNvSpPr txBox="1"/>
          <p:nvPr/>
        </p:nvSpPr>
        <p:spPr>
          <a:xfrm>
            <a:off x="784227" y="1413155"/>
            <a:ext cx="9038503" cy="923330"/>
          </a:xfrm>
          <a:prstGeom prst="rect">
            <a:avLst/>
          </a:prstGeom>
          <a:noFill/>
        </p:spPr>
        <p:txBody>
          <a:bodyPr wrap="square">
            <a:spAutoFit/>
          </a:bodyPr>
          <a:lstStyle/>
          <a:p>
            <a:pPr marL="285750" indent="-285750">
              <a:buFont typeface="Arial" panose="020B0604020202020204" pitchFamily="34" charset="0"/>
              <a:buChar char="•"/>
            </a:pPr>
            <a:r>
              <a:rPr lang="en-US" dirty="0"/>
              <a:t>Dynamic insert Units are separately available: 66x66mm(standard),  22x22mm(option),</a:t>
            </a:r>
          </a:p>
          <a:p>
            <a:pPr marL="285750" indent="-285750">
              <a:buFont typeface="Arial" panose="020B0604020202020204" pitchFamily="34" charset="0"/>
              <a:buChar char="•"/>
            </a:pPr>
            <a:r>
              <a:rPr lang="en-US" dirty="0"/>
              <a:t>Pistons are separately available 55(standard), 100mm,25mm ,7.5mm (options),</a:t>
            </a:r>
          </a:p>
          <a:p>
            <a:r>
              <a:rPr lang="nl-NL" dirty="0"/>
              <a:t>For different product request, Dynamic insert and pistons are easy and fast exchangeable</a:t>
            </a:r>
          </a:p>
        </p:txBody>
      </p:sp>
      <p:pic>
        <p:nvPicPr>
          <p:cNvPr id="17" name="Picture 16">
            <a:extLst>
              <a:ext uri="{FF2B5EF4-FFF2-40B4-BE49-F238E27FC236}">
                <a16:creationId xmlns:a16="http://schemas.microsoft.com/office/drawing/2014/main" id="{2C837B56-6FBA-27E7-A3B1-4D07DD1EB6CB}"/>
              </a:ext>
            </a:extLst>
          </p:cNvPr>
          <p:cNvPicPr>
            <a:picLocks noChangeAspect="1"/>
          </p:cNvPicPr>
          <p:nvPr/>
        </p:nvPicPr>
        <p:blipFill>
          <a:blip r:embed="rId2"/>
          <a:stretch>
            <a:fillRect/>
          </a:stretch>
        </p:blipFill>
        <p:spPr>
          <a:xfrm>
            <a:off x="673486" y="4354463"/>
            <a:ext cx="2810267" cy="1305107"/>
          </a:xfrm>
          <a:prstGeom prst="rect">
            <a:avLst/>
          </a:prstGeom>
        </p:spPr>
      </p:pic>
      <p:pic>
        <p:nvPicPr>
          <p:cNvPr id="19" name="Picture 18">
            <a:extLst>
              <a:ext uri="{FF2B5EF4-FFF2-40B4-BE49-F238E27FC236}">
                <a16:creationId xmlns:a16="http://schemas.microsoft.com/office/drawing/2014/main" id="{CC00064A-CF00-44F7-5FA7-5EA294C30B34}"/>
              </a:ext>
            </a:extLst>
          </p:cNvPr>
          <p:cNvPicPr>
            <a:picLocks noChangeAspect="1"/>
          </p:cNvPicPr>
          <p:nvPr/>
        </p:nvPicPr>
        <p:blipFill>
          <a:blip r:embed="rId3"/>
          <a:stretch>
            <a:fillRect/>
          </a:stretch>
        </p:blipFill>
        <p:spPr>
          <a:xfrm>
            <a:off x="4109001" y="4378280"/>
            <a:ext cx="2781688" cy="1257475"/>
          </a:xfrm>
          <a:prstGeom prst="rect">
            <a:avLst/>
          </a:prstGeom>
        </p:spPr>
      </p:pic>
      <p:pic>
        <p:nvPicPr>
          <p:cNvPr id="21" name="Picture 20">
            <a:extLst>
              <a:ext uri="{FF2B5EF4-FFF2-40B4-BE49-F238E27FC236}">
                <a16:creationId xmlns:a16="http://schemas.microsoft.com/office/drawing/2014/main" id="{8EF9EE80-640F-7EBF-3F57-05C86612E001}"/>
              </a:ext>
            </a:extLst>
          </p:cNvPr>
          <p:cNvPicPr>
            <a:picLocks noChangeAspect="1"/>
          </p:cNvPicPr>
          <p:nvPr/>
        </p:nvPicPr>
        <p:blipFill>
          <a:blip r:embed="rId4"/>
          <a:stretch>
            <a:fillRect/>
          </a:stretch>
        </p:blipFill>
        <p:spPr>
          <a:xfrm>
            <a:off x="7653456" y="4352331"/>
            <a:ext cx="1025601" cy="1257475"/>
          </a:xfrm>
          <a:prstGeom prst="rect">
            <a:avLst/>
          </a:prstGeom>
        </p:spPr>
      </p:pic>
      <p:pic>
        <p:nvPicPr>
          <p:cNvPr id="25" name="Picture 24">
            <a:extLst>
              <a:ext uri="{FF2B5EF4-FFF2-40B4-BE49-F238E27FC236}">
                <a16:creationId xmlns:a16="http://schemas.microsoft.com/office/drawing/2014/main" id="{E20480CD-348D-92B7-3FAE-4DC52D05433B}"/>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40000" contrast="-40000"/>
                    </a14:imgEffect>
                  </a14:imgLayer>
                </a14:imgProps>
              </a:ext>
            </a:extLst>
          </a:blip>
          <a:stretch>
            <a:fillRect/>
          </a:stretch>
        </p:blipFill>
        <p:spPr>
          <a:xfrm>
            <a:off x="4295650" y="2614117"/>
            <a:ext cx="2454138" cy="1575399"/>
          </a:xfrm>
          <a:prstGeom prst="rect">
            <a:avLst/>
          </a:prstGeom>
        </p:spPr>
      </p:pic>
      <p:pic>
        <p:nvPicPr>
          <p:cNvPr id="27" name="Picture 26">
            <a:extLst>
              <a:ext uri="{FF2B5EF4-FFF2-40B4-BE49-F238E27FC236}">
                <a16:creationId xmlns:a16="http://schemas.microsoft.com/office/drawing/2014/main" id="{E710BA4E-2551-D42F-899F-EF812D56A239}"/>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40000" contrast="-40000"/>
                    </a14:imgEffect>
                  </a14:imgLayer>
                </a14:imgProps>
              </a:ext>
            </a:extLst>
          </a:blip>
          <a:stretch>
            <a:fillRect/>
          </a:stretch>
        </p:blipFill>
        <p:spPr>
          <a:xfrm>
            <a:off x="9591466" y="3301935"/>
            <a:ext cx="1843618" cy="848553"/>
          </a:xfrm>
          <a:prstGeom prst="rect">
            <a:avLst/>
          </a:prstGeom>
        </p:spPr>
      </p:pic>
      <p:pic>
        <p:nvPicPr>
          <p:cNvPr id="29" name="Picture 28">
            <a:extLst>
              <a:ext uri="{FF2B5EF4-FFF2-40B4-BE49-F238E27FC236}">
                <a16:creationId xmlns:a16="http://schemas.microsoft.com/office/drawing/2014/main" id="{3F514769-87E9-95E9-CA5E-542F4E01F0F5}"/>
              </a:ext>
            </a:extLst>
          </p:cNvPr>
          <p:cNvPicPr>
            <a:picLocks noChangeAspect="1"/>
          </p:cNvPicPr>
          <p:nvPr/>
        </p:nvPicPr>
        <p:blipFill>
          <a:blip r:embed="rId9">
            <a:extLst>
              <a:ext uri="{BEBA8EAE-BF5A-486C-A8C5-ECC9F3942E4B}">
                <a14:imgProps xmlns:a14="http://schemas.microsoft.com/office/drawing/2010/main">
                  <a14:imgLayer r:embed="rId10">
                    <a14:imgEffect>
                      <a14:brightnessContrast bright="40000" contrast="-40000"/>
                    </a14:imgEffect>
                  </a14:imgLayer>
                </a14:imgProps>
              </a:ext>
            </a:extLst>
          </a:blip>
          <a:stretch>
            <a:fillRect/>
          </a:stretch>
        </p:blipFill>
        <p:spPr>
          <a:xfrm>
            <a:off x="7200137" y="3227158"/>
            <a:ext cx="1940981" cy="923331"/>
          </a:xfrm>
          <a:prstGeom prst="rect">
            <a:avLst/>
          </a:prstGeom>
        </p:spPr>
      </p:pic>
      <p:pic>
        <p:nvPicPr>
          <p:cNvPr id="31" name="Picture 30">
            <a:extLst>
              <a:ext uri="{FF2B5EF4-FFF2-40B4-BE49-F238E27FC236}">
                <a16:creationId xmlns:a16="http://schemas.microsoft.com/office/drawing/2014/main" id="{E55532BF-2C24-7FDD-6911-FF13691BB721}"/>
              </a:ext>
            </a:extLst>
          </p:cNvPr>
          <p:cNvPicPr>
            <a:picLocks noChangeAspect="1"/>
          </p:cNvPicPr>
          <p:nvPr/>
        </p:nvPicPr>
        <p:blipFill>
          <a:blip r:embed="rId11">
            <a:extLst>
              <a:ext uri="{BEBA8EAE-BF5A-486C-A8C5-ECC9F3942E4B}">
                <a14:imgProps xmlns:a14="http://schemas.microsoft.com/office/drawing/2010/main">
                  <a14:imgLayer r:embed="rId12">
                    <a14:imgEffect>
                      <a14:brightnessContrast bright="40000" contrast="-40000"/>
                    </a14:imgEffect>
                  </a14:imgLayer>
                </a14:imgProps>
              </a:ext>
            </a:extLst>
          </a:blip>
          <a:stretch>
            <a:fillRect/>
          </a:stretch>
        </p:blipFill>
        <p:spPr>
          <a:xfrm>
            <a:off x="902293" y="2642208"/>
            <a:ext cx="2454138" cy="1573584"/>
          </a:xfrm>
          <a:prstGeom prst="rect">
            <a:avLst/>
          </a:prstGeom>
        </p:spPr>
      </p:pic>
      <p:pic>
        <p:nvPicPr>
          <p:cNvPr id="32" name="Picture 31">
            <a:extLst>
              <a:ext uri="{FF2B5EF4-FFF2-40B4-BE49-F238E27FC236}">
                <a16:creationId xmlns:a16="http://schemas.microsoft.com/office/drawing/2014/main" id="{ABAAE18A-5884-849D-BEAB-1B9E97208404}"/>
              </a:ext>
            </a:extLst>
          </p:cNvPr>
          <p:cNvPicPr>
            <a:picLocks noChangeAspect="1"/>
          </p:cNvPicPr>
          <p:nvPr/>
        </p:nvPicPr>
        <p:blipFill>
          <a:blip r:embed="rId4"/>
          <a:stretch>
            <a:fillRect/>
          </a:stretch>
        </p:blipFill>
        <p:spPr>
          <a:xfrm>
            <a:off x="10000475" y="4288200"/>
            <a:ext cx="1025601" cy="1257475"/>
          </a:xfrm>
          <a:prstGeom prst="rect">
            <a:avLst/>
          </a:prstGeom>
        </p:spPr>
      </p:pic>
      <p:sp>
        <p:nvSpPr>
          <p:cNvPr id="33" name="TextBox 32">
            <a:extLst>
              <a:ext uri="{FF2B5EF4-FFF2-40B4-BE49-F238E27FC236}">
                <a16:creationId xmlns:a16="http://schemas.microsoft.com/office/drawing/2014/main" id="{1DDA2E72-20B0-2466-08D1-E05F3FF49280}"/>
              </a:ext>
            </a:extLst>
          </p:cNvPr>
          <p:cNvSpPr txBox="1"/>
          <p:nvPr/>
        </p:nvSpPr>
        <p:spPr>
          <a:xfrm>
            <a:off x="4387408" y="5724623"/>
            <a:ext cx="2089483" cy="369332"/>
          </a:xfrm>
          <a:prstGeom prst="rect">
            <a:avLst/>
          </a:prstGeom>
          <a:noFill/>
        </p:spPr>
        <p:txBody>
          <a:bodyPr wrap="none" rtlCol="0">
            <a:spAutoFit/>
          </a:bodyPr>
          <a:lstStyle/>
          <a:p>
            <a:r>
              <a:rPr lang="en-US" dirty="0"/>
              <a:t>Standard (</a:t>
            </a:r>
            <a:r>
              <a:rPr lang="nl-NL" dirty="0"/>
              <a:t>55 piston</a:t>
            </a:r>
            <a:r>
              <a:rPr lang="en-US" dirty="0"/>
              <a:t>)</a:t>
            </a:r>
            <a:endParaRPr lang="nl-NL" dirty="0"/>
          </a:p>
        </p:txBody>
      </p:sp>
      <p:sp>
        <p:nvSpPr>
          <p:cNvPr id="34" name="TextBox 33">
            <a:extLst>
              <a:ext uri="{FF2B5EF4-FFF2-40B4-BE49-F238E27FC236}">
                <a16:creationId xmlns:a16="http://schemas.microsoft.com/office/drawing/2014/main" id="{47CE5AAE-5661-9FE1-317A-10C1C54C955D}"/>
              </a:ext>
            </a:extLst>
          </p:cNvPr>
          <p:cNvSpPr txBox="1"/>
          <p:nvPr/>
        </p:nvSpPr>
        <p:spPr>
          <a:xfrm>
            <a:off x="1023150" y="5671923"/>
            <a:ext cx="1956561" cy="369332"/>
          </a:xfrm>
          <a:prstGeom prst="rect">
            <a:avLst/>
          </a:prstGeom>
          <a:noFill/>
        </p:spPr>
        <p:txBody>
          <a:bodyPr wrap="none" rtlCol="0">
            <a:spAutoFit/>
          </a:bodyPr>
          <a:lstStyle/>
          <a:p>
            <a:r>
              <a:rPr lang="en-US" dirty="0"/>
              <a:t>Option</a:t>
            </a:r>
            <a:r>
              <a:rPr lang="nl-NL" dirty="0"/>
              <a:t>(</a:t>
            </a:r>
            <a:r>
              <a:rPr lang="nl-NL" altLang="zh-CN" dirty="0"/>
              <a:t>100 piston)</a:t>
            </a:r>
            <a:endParaRPr lang="nl-NL" dirty="0"/>
          </a:p>
        </p:txBody>
      </p:sp>
      <p:sp>
        <p:nvSpPr>
          <p:cNvPr id="35" name="TextBox 34">
            <a:extLst>
              <a:ext uri="{FF2B5EF4-FFF2-40B4-BE49-F238E27FC236}">
                <a16:creationId xmlns:a16="http://schemas.microsoft.com/office/drawing/2014/main" id="{F675B040-95D8-9ACA-E440-FCDAC018D92D}"/>
              </a:ext>
            </a:extLst>
          </p:cNvPr>
          <p:cNvSpPr txBox="1"/>
          <p:nvPr/>
        </p:nvSpPr>
        <p:spPr>
          <a:xfrm>
            <a:off x="7088188" y="5716141"/>
            <a:ext cx="1839543" cy="369332"/>
          </a:xfrm>
          <a:prstGeom prst="rect">
            <a:avLst/>
          </a:prstGeom>
          <a:noFill/>
        </p:spPr>
        <p:txBody>
          <a:bodyPr wrap="none" rtlCol="0">
            <a:spAutoFit/>
          </a:bodyPr>
          <a:lstStyle/>
          <a:p>
            <a:r>
              <a:rPr lang="en-US" dirty="0"/>
              <a:t>Option</a:t>
            </a:r>
            <a:r>
              <a:rPr lang="nl-NL" dirty="0"/>
              <a:t>(</a:t>
            </a:r>
            <a:r>
              <a:rPr lang="nl-NL" altLang="zh-CN" dirty="0"/>
              <a:t>25 piston)</a:t>
            </a:r>
            <a:endParaRPr lang="nl-NL" dirty="0"/>
          </a:p>
        </p:txBody>
      </p:sp>
      <p:sp>
        <p:nvSpPr>
          <p:cNvPr id="36" name="TextBox 35">
            <a:extLst>
              <a:ext uri="{FF2B5EF4-FFF2-40B4-BE49-F238E27FC236}">
                <a16:creationId xmlns:a16="http://schemas.microsoft.com/office/drawing/2014/main" id="{F9F9194B-2514-422B-360B-246AD94E3493}"/>
              </a:ext>
            </a:extLst>
          </p:cNvPr>
          <p:cNvSpPr txBox="1"/>
          <p:nvPr/>
        </p:nvSpPr>
        <p:spPr>
          <a:xfrm>
            <a:off x="9616960" y="5683387"/>
            <a:ext cx="1897251" cy="369332"/>
          </a:xfrm>
          <a:prstGeom prst="rect">
            <a:avLst/>
          </a:prstGeom>
          <a:noFill/>
        </p:spPr>
        <p:txBody>
          <a:bodyPr wrap="none" rtlCol="0">
            <a:spAutoFit/>
          </a:bodyPr>
          <a:lstStyle/>
          <a:p>
            <a:r>
              <a:rPr lang="en-US" dirty="0"/>
              <a:t>Option</a:t>
            </a:r>
            <a:r>
              <a:rPr lang="nl-NL" dirty="0"/>
              <a:t>(</a:t>
            </a:r>
            <a:r>
              <a:rPr lang="nl-NL" altLang="zh-CN" dirty="0"/>
              <a:t>7.5 piston)</a:t>
            </a:r>
            <a:endParaRPr lang="nl-NL" dirty="0"/>
          </a:p>
        </p:txBody>
      </p:sp>
    </p:spTree>
    <p:extLst>
      <p:ext uri="{BB962C8B-B14F-4D97-AF65-F5344CB8AC3E}">
        <p14:creationId xmlns:p14="http://schemas.microsoft.com/office/powerpoint/2010/main" val="3650439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4ED8452-3359-4DF5-F666-867F5540A793}"/>
              </a:ext>
            </a:extLst>
          </p:cNvPr>
          <p:cNvSpPr txBox="1"/>
          <p:nvPr/>
        </p:nvSpPr>
        <p:spPr>
          <a:xfrm>
            <a:off x="784227" y="365125"/>
            <a:ext cx="10569573" cy="504305"/>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000" b="1" kern="1200" dirty="0">
                <a:solidFill>
                  <a:srgbClr val="C00000"/>
                </a:solidFill>
                <a:latin typeface="+mj-lt"/>
                <a:ea typeface="+mj-ea"/>
                <a:cs typeface="+mj-cs"/>
              </a:rPr>
              <a:t>Sinterstar Mini</a:t>
            </a:r>
          </a:p>
        </p:txBody>
      </p:sp>
      <p:sp>
        <p:nvSpPr>
          <p:cNvPr id="2" name="TextBox 1">
            <a:extLst>
              <a:ext uri="{FF2B5EF4-FFF2-40B4-BE49-F238E27FC236}">
                <a16:creationId xmlns:a16="http://schemas.microsoft.com/office/drawing/2014/main" id="{00A79BE1-D45B-20E3-8553-CC25D6D3783A}"/>
              </a:ext>
            </a:extLst>
          </p:cNvPr>
          <p:cNvSpPr txBox="1"/>
          <p:nvPr/>
        </p:nvSpPr>
        <p:spPr>
          <a:xfrm>
            <a:off x="784227" y="845196"/>
            <a:ext cx="2588786" cy="461665"/>
          </a:xfrm>
          <a:prstGeom prst="rect">
            <a:avLst/>
          </a:prstGeom>
          <a:noFill/>
        </p:spPr>
        <p:txBody>
          <a:bodyPr wrap="none" rtlCol="0">
            <a:spAutoFit/>
          </a:bodyPr>
          <a:lstStyle/>
          <a:p>
            <a:r>
              <a:rPr lang="en-US" sz="2400" dirty="0"/>
              <a:t>Universal Base Tool</a:t>
            </a:r>
            <a:endParaRPr lang="nl-NL" sz="2400" dirty="0"/>
          </a:p>
        </p:txBody>
      </p:sp>
      <p:graphicFrame>
        <p:nvGraphicFramePr>
          <p:cNvPr id="4" name="Table 4">
            <a:extLst>
              <a:ext uri="{FF2B5EF4-FFF2-40B4-BE49-F238E27FC236}">
                <a16:creationId xmlns:a16="http://schemas.microsoft.com/office/drawing/2014/main" id="{80C3C19D-9DD8-E521-D340-3A1CD01DD92F}"/>
              </a:ext>
            </a:extLst>
          </p:cNvPr>
          <p:cNvGraphicFramePr>
            <a:graphicFrameLocks noGrp="1"/>
          </p:cNvGraphicFramePr>
          <p:nvPr>
            <p:extLst>
              <p:ext uri="{D42A27DB-BD31-4B8C-83A1-F6EECF244321}">
                <p14:modId xmlns:p14="http://schemas.microsoft.com/office/powerpoint/2010/main" val="91211054"/>
              </p:ext>
            </p:extLst>
          </p:nvPr>
        </p:nvGraphicFramePr>
        <p:xfrm>
          <a:off x="889000" y="3310028"/>
          <a:ext cx="8622393" cy="1854200"/>
        </p:xfrm>
        <a:graphic>
          <a:graphicData uri="http://schemas.openxmlformats.org/drawingml/2006/table">
            <a:tbl>
              <a:tblPr firstRow="1" bandRow="1">
                <a:tableStyleId>{5C22544A-7EE6-4342-B048-85BDC9FD1C3A}</a:tableStyleId>
              </a:tblPr>
              <a:tblGrid>
                <a:gridCol w="1354667">
                  <a:extLst>
                    <a:ext uri="{9D8B030D-6E8A-4147-A177-3AD203B41FA5}">
                      <a16:colId xmlns:a16="http://schemas.microsoft.com/office/drawing/2014/main" val="3894461017"/>
                    </a:ext>
                  </a:extLst>
                </a:gridCol>
                <a:gridCol w="2091569">
                  <a:extLst>
                    <a:ext uri="{9D8B030D-6E8A-4147-A177-3AD203B41FA5}">
                      <a16:colId xmlns:a16="http://schemas.microsoft.com/office/drawing/2014/main" val="1074239902"/>
                    </a:ext>
                  </a:extLst>
                </a:gridCol>
                <a:gridCol w="1820635">
                  <a:extLst>
                    <a:ext uri="{9D8B030D-6E8A-4147-A177-3AD203B41FA5}">
                      <a16:colId xmlns:a16="http://schemas.microsoft.com/office/drawing/2014/main" val="750061581"/>
                    </a:ext>
                  </a:extLst>
                </a:gridCol>
                <a:gridCol w="2114550">
                  <a:extLst>
                    <a:ext uri="{9D8B030D-6E8A-4147-A177-3AD203B41FA5}">
                      <a16:colId xmlns:a16="http://schemas.microsoft.com/office/drawing/2014/main" val="1851853314"/>
                    </a:ext>
                  </a:extLst>
                </a:gridCol>
                <a:gridCol w="1240972">
                  <a:extLst>
                    <a:ext uri="{9D8B030D-6E8A-4147-A177-3AD203B41FA5}">
                      <a16:colId xmlns:a16="http://schemas.microsoft.com/office/drawing/2014/main" val="1490192971"/>
                    </a:ext>
                  </a:extLst>
                </a:gridCol>
              </a:tblGrid>
              <a:tr h="370840">
                <a:tc>
                  <a:txBody>
                    <a:bodyPr/>
                    <a:lstStyle/>
                    <a:p>
                      <a:r>
                        <a:rPr lang="nl-NL" dirty="0"/>
                        <a:t>P</a:t>
                      </a:r>
                      <a:r>
                        <a:rPr lang="nl-NL" altLang="zh-CN" dirty="0"/>
                        <a:t>iston</a:t>
                      </a:r>
                      <a:r>
                        <a:rPr lang="nl-NL" dirty="0"/>
                        <a:t> area</a:t>
                      </a:r>
                    </a:p>
                  </a:txBody>
                  <a:tcPr/>
                </a:tc>
                <a:tc>
                  <a:txBody>
                    <a:bodyPr/>
                    <a:lstStyle/>
                    <a:p>
                      <a:r>
                        <a:rPr lang="nl-NL" dirty="0"/>
                        <a:t>Effective insert size</a:t>
                      </a:r>
                    </a:p>
                  </a:txBody>
                  <a:tcPr/>
                </a:tc>
                <a:tc>
                  <a:txBody>
                    <a:bodyPr/>
                    <a:lstStyle/>
                    <a:p>
                      <a:r>
                        <a:rPr lang="nl-NL" dirty="0"/>
                        <a:t>Pressure Range</a:t>
                      </a:r>
                    </a:p>
                  </a:txBody>
                  <a:tcPr/>
                </a:tc>
                <a:tc>
                  <a:txBody>
                    <a:bodyPr/>
                    <a:lstStyle/>
                    <a:p>
                      <a:r>
                        <a:rPr lang="nl-NL" dirty="0"/>
                        <a:t>S</a:t>
                      </a:r>
                      <a:r>
                        <a:rPr lang="nl-NL" altLang="zh-CN" dirty="0"/>
                        <a:t>uggest sinter area</a:t>
                      </a:r>
                      <a:endParaRPr lang="nl-NL"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Remark</a:t>
                      </a:r>
                    </a:p>
                  </a:txBody>
                  <a:tcPr/>
                </a:tc>
                <a:extLst>
                  <a:ext uri="{0D108BD9-81ED-4DB2-BD59-A6C34878D82A}">
                    <a16:rowId xmlns:a16="http://schemas.microsoft.com/office/drawing/2014/main" val="9033985"/>
                  </a:ext>
                </a:extLst>
              </a:tr>
              <a:tr h="370840">
                <a:tc>
                  <a:txBody>
                    <a:bodyPr/>
                    <a:lstStyle/>
                    <a:p>
                      <a:r>
                        <a:rPr lang="nl-NL" dirty="0"/>
                        <a:t>100mm</a:t>
                      </a:r>
                    </a:p>
                  </a:txBody>
                  <a:tcPr/>
                </a:tc>
                <a:tc>
                  <a:txBody>
                    <a:bodyPr/>
                    <a:lstStyle/>
                    <a:p>
                      <a:r>
                        <a:rPr lang="nl-NL" dirty="0"/>
                        <a:t>66x66mm</a:t>
                      </a:r>
                      <a:r>
                        <a:rPr lang="nl-NL" altLang="zh-CN" dirty="0"/>
                        <a:t>±0.1mm</a:t>
                      </a:r>
                      <a:endParaRPr lang="nl-NL" dirty="0"/>
                    </a:p>
                  </a:txBody>
                  <a:tcPr/>
                </a:tc>
                <a:tc>
                  <a:txBody>
                    <a:bodyPr/>
                    <a:lstStyle/>
                    <a:p>
                      <a:r>
                        <a:rPr lang="nl-NL" dirty="0"/>
                        <a:t>0-30Mpa</a:t>
                      </a:r>
                    </a:p>
                  </a:txBody>
                  <a:tcPr/>
                </a:tc>
                <a:tc>
                  <a:txBody>
                    <a:bodyPr/>
                    <a:lstStyle/>
                    <a:p>
                      <a:r>
                        <a:rPr lang="nl-NL" altLang="zh-CN" dirty="0"/>
                        <a:t>200-1800mm²</a:t>
                      </a:r>
                      <a:endParaRPr lang="nl-NL" dirty="0"/>
                    </a:p>
                  </a:txBody>
                  <a:tcPr/>
                </a:tc>
                <a:tc>
                  <a:txBody>
                    <a:bodyPr/>
                    <a:lstStyle/>
                    <a:p>
                      <a:r>
                        <a:rPr lang="nl-NL" dirty="0"/>
                        <a:t>Option</a:t>
                      </a:r>
                    </a:p>
                  </a:txBody>
                  <a:tcPr/>
                </a:tc>
                <a:extLst>
                  <a:ext uri="{0D108BD9-81ED-4DB2-BD59-A6C34878D82A}">
                    <a16:rowId xmlns:a16="http://schemas.microsoft.com/office/drawing/2014/main" val="3937258779"/>
                  </a:ext>
                </a:extLst>
              </a:tr>
              <a:tr h="370840">
                <a:tc>
                  <a:txBody>
                    <a:bodyPr/>
                    <a:lstStyle/>
                    <a:p>
                      <a:r>
                        <a:rPr lang="nl-NL" dirty="0"/>
                        <a:t>55mm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66x66mm</a:t>
                      </a:r>
                      <a:r>
                        <a:rPr lang="nl-NL" altLang="zh-CN" dirty="0"/>
                        <a:t>±0.1mm</a:t>
                      </a:r>
                      <a:endParaRPr lang="nl-NL"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0-30Mpa</a:t>
                      </a:r>
                    </a:p>
                  </a:txBody>
                  <a:tcPr/>
                </a:tc>
                <a:tc>
                  <a:txBody>
                    <a:bodyPr/>
                    <a:lstStyle/>
                    <a:p>
                      <a:r>
                        <a:rPr lang="en-US" dirty="0"/>
                        <a:t>50-550mm</a:t>
                      </a:r>
                      <a:r>
                        <a:rPr lang="nl-NL" altLang="zh-CN" dirty="0"/>
                        <a:t>²</a:t>
                      </a:r>
                      <a:endParaRPr lang="nl-NL" dirty="0"/>
                    </a:p>
                  </a:txBody>
                  <a:tcPr/>
                </a:tc>
                <a:tc>
                  <a:txBody>
                    <a:bodyPr/>
                    <a:lstStyle/>
                    <a:p>
                      <a:r>
                        <a:rPr lang="nl-NL" dirty="0"/>
                        <a:t>Standard</a:t>
                      </a:r>
                    </a:p>
                  </a:txBody>
                  <a:tcPr/>
                </a:tc>
                <a:extLst>
                  <a:ext uri="{0D108BD9-81ED-4DB2-BD59-A6C34878D82A}">
                    <a16:rowId xmlns:a16="http://schemas.microsoft.com/office/drawing/2014/main" val="2605257479"/>
                  </a:ext>
                </a:extLst>
              </a:tr>
              <a:tr h="370840">
                <a:tc>
                  <a:txBody>
                    <a:bodyPr/>
                    <a:lstStyle/>
                    <a:p>
                      <a:r>
                        <a:rPr lang="nl-NL" dirty="0"/>
                        <a:t>25mm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22x22mm</a:t>
                      </a:r>
                      <a:r>
                        <a:rPr lang="nl-NL" altLang="zh-CN" dirty="0"/>
                        <a:t>±0.1mm</a:t>
                      </a:r>
                      <a:endParaRPr lang="nl-NL"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0-30Mpa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ltLang="zh-CN" dirty="0"/>
                        <a:t>10-110mm²</a:t>
                      </a:r>
                      <a:endParaRPr lang="nl-NL"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Option</a:t>
                      </a:r>
                    </a:p>
                  </a:txBody>
                  <a:tcPr/>
                </a:tc>
                <a:extLst>
                  <a:ext uri="{0D108BD9-81ED-4DB2-BD59-A6C34878D82A}">
                    <a16:rowId xmlns:a16="http://schemas.microsoft.com/office/drawing/2014/main" val="1960267543"/>
                  </a:ext>
                </a:extLst>
              </a:tr>
              <a:tr h="370840">
                <a:tc>
                  <a:txBody>
                    <a:bodyPr/>
                    <a:lstStyle/>
                    <a:p>
                      <a:r>
                        <a:rPr lang="nl-NL" dirty="0"/>
                        <a:t>7.5mm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22x22mm</a:t>
                      </a:r>
                      <a:r>
                        <a:rPr lang="nl-NL" altLang="zh-CN" dirty="0"/>
                        <a:t>±0.1mm</a:t>
                      </a:r>
                      <a:endParaRPr lang="nl-NL"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0-30Mpa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ltLang="zh-CN" dirty="0"/>
                        <a:t>1.5-12mm²</a:t>
                      </a:r>
                      <a:endParaRPr lang="nl-NL"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Option</a:t>
                      </a:r>
                    </a:p>
                  </a:txBody>
                  <a:tcPr/>
                </a:tc>
                <a:extLst>
                  <a:ext uri="{0D108BD9-81ED-4DB2-BD59-A6C34878D82A}">
                    <a16:rowId xmlns:a16="http://schemas.microsoft.com/office/drawing/2014/main" val="1844794462"/>
                  </a:ext>
                </a:extLst>
              </a:tr>
            </a:tbl>
          </a:graphicData>
        </a:graphic>
      </p:graphicFrame>
      <p:sp>
        <p:nvSpPr>
          <p:cNvPr id="5" name="TextBox 4">
            <a:extLst>
              <a:ext uri="{FF2B5EF4-FFF2-40B4-BE49-F238E27FC236}">
                <a16:creationId xmlns:a16="http://schemas.microsoft.com/office/drawing/2014/main" id="{8FDF35EF-B576-9AA3-EC46-64F6C856FEAF}"/>
              </a:ext>
            </a:extLst>
          </p:cNvPr>
          <p:cNvSpPr txBox="1"/>
          <p:nvPr/>
        </p:nvSpPr>
        <p:spPr>
          <a:xfrm>
            <a:off x="784227" y="1572854"/>
            <a:ext cx="9455405" cy="1477328"/>
          </a:xfrm>
          <a:prstGeom prst="rect">
            <a:avLst/>
          </a:prstGeom>
          <a:noFill/>
        </p:spPr>
        <p:txBody>
          <a:bodyPr wrap="square" rtlCol="0">
            <a:spAutoFit/>
          </a:bodyPr>
          <a:lstStyle/>
          <a:p>
            <a:r>
              <a:rPr lang="nl-NL" dirty="0"/>
              <a:t>Universal top tool and top tool with 1 dynamic and 1 insert, and the 55mm piston and 66x66mm insert in the system is the standard configuration, other pistons, for example, 100mm,25mm,7,5mm or other is set for the option parts, and the piston area and insert size can be select by the below suggest sinter area.</a:t>
            </a:r>
          </a:p>
          <a:p>
            <a:endParaRPr lang="nl-NL" dirty="0"/>
          </a:p>
        </p:txBody>
      </p:sp>
    </p:spTree>
    <p:extLst>
      <p:ext uri="{BB962C8B-B14F-4D97-AF65-F5344CB8AC3E}">
        <p14:creationId xmlns:p14="http://schemas.microsoft.com/office/powerpoint/2010/main" val="3522956589"/>
      </p:ext>
    </p:extLst>
  </p:cSld>
  <p:clrMapOvr>
    <a:masterClrMapping/>
  </p:clrMapOvr>
</p:sld>
</file>

<file path=ppt/theme/theme1.xml><?xml version="1.0" encoding="utf-8"?>
<a:theme xmlns:a="http://schemas.openxmlformats.org/drawingml/2006/main" name="Office Theme">
  <a:themeElements>
    <a:clrScheme name="Boschman">
      <a:dk1>
        <a:srgbClr val="000000"/>
      </a:dk1>
      <a:lt1>
        <a:srgbClr val="FFFFFF"/>
      </a:lt1>
      <a:dk2>
        <a:srgbClr val="BB9A8D"/>
      </a:dk2>
      <a:lt2>
        <a:srgbClr val="BFBFBF"/>
      </a:lt2>
      <a:accent1>
        <a:srgbClr val="BB0F15"/>
      </a:accent1>
      <a:accent2>
        <a:srgbClr val="831618"/>
      </a:accent2>
      <a:accent3>
        <a:srgbClr val="696B9E"/>
      </a:accent3>
      <a:accent4>
        <a:srgbClr val="4F5277"/>
      </a:accent4>
      <a:accent5>
        <a:srgbClr val="44929F"/>
      </a:accent5>
      <a:accent6>
        <a:srgbClr val="51B8BD"/>
      </a:accent6>
      <a:hlink>
        <a:srgbClr val="FEFFFF"/>
      </a:hlink>
      <a:folHlink>
        <a:srgbClr val="9411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schman PPT Template 200901.potx" id="{343975F9-EAD1-44CF-98B1-F915EBD0EDBD}" vid="{C426BC17-36E1-47CB-A351-B10DCAFF24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Boschman PPT Template 200901</Template>
  <TotalTime>1649</TotalTime>
  <Words>753</Words>
  <Application>Microsoft Office PowerPoint</Application>
  <PresentationFormat>Widescreen</PresentationFormat>
  <Paragraphs>114</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Wilson Chen | Boschman</dc:creator>
  <cp:lastModifiedBy>Denyse Corelli</cp:lastModifiedBy>
  <cp:revision>34</cp:revision>
  <cp:lastPrinted>2018-06-22T10:43:15Z</cp:lastPrinted>
  <dcterms:created xsi:type="dcterms:W3CDTF">2023-05-21T01:00:16Z</dcterms:created>
  <dcterms:modified xsi:type="dcterms:W3CDTF">2024-04-17T21:33:26Z</dcterms:modified>
</cp:coreProperties>
</file>